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4" r:id="rId2"/>
    <p:sldId id="265" r:id="rId3"/>
    <p:sldId id="322" r:id="rId4"/>
    <p:sldId id="323" r:id="rId5"/>
    <p:sldId id="324" r:id="rId6"/>
    <p:sldId id="325" r:id="rId7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4B4"/>
    <a:srgbClr val="2AA3C0"/>
    <a:srgbClr val="289BB6"/>
    <a:srgbClr val="3FCDA8"/>
    <a:srgbClr val="34A7D0"/>
    <a:srgbClr val="2D9DC5"/>
    <a:srgbClr val="D5D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156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12C8FD-D289-4559-B749-4A1B9084A8CD}" type="datetimeFigureOut">
              <a:rPr lang="en-US"/>
              <a:pPr>
                <a:defRPr/>
              </a:pPr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1A641C6C-03A4-4A2C-ACA0-5DEBAB0C2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146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F4CC9-1160-4654-9CC8-D6E952298B95}" type="datetimeFigureOut">
              <a:rPr lang="en-US"/>
              <a:pPr>
                <a:defRPr/>
              </a:pPr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AF96D-C9BE-4C67-8DD3-C6BE18A61E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BDBD-B914-4104-A78F-7B898928384C}" type="datetimeFigureOut">
              <a:rPr lang="en-US"/>
              <a:pPr>
                <a:defRPr/>
              </a:pPr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9F214-FD83-4907-BC6B-224C99D31F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51416-A127-4769-A810-2AC533A91AA5}" type="datetimeFigureOut">
              <a:rPr lang="en-US"/>
              <a:pPr>
                <a:defRPr/>
              </a:pPr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4E751-A585-4DAF-8EB7-FA8F9B3645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55728-1B2E-419C-854F-C156A27A5F2D}" type="datetimeFigureOut">
              <a:rPr lang="en-US"/>
              <a:pPr>
                <a:defRPr/>
              </a:pPr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828C8-D2F9-4F8B-8504-657FC6591D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0F102-B964-40E1-B777-822F306941E1}" type="datetimeFigureOut">
              <a:rPr lang="en-US"/>
              <a:pPr>
                <a:defRPr/>
              </a:pPr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6C987-6671-4655-BC31-B934D64B8E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167BC-C9FE-4A22-AAAE-CD34F606F1C5}" type="datetimeFigureOut">
              <a:rPr lang="en-US"/>
              <a:pPr>
                <a:defRPr/>
              </a:pPr>
              <a:t>10/27/2019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2A564-4AA8-412F-AA4E-9137807C18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B9E6-9933-4BAC-BC7A-8E63ADD0E3B1}" type="datetimeFigureOut">
              <a:rPr lang="en-US"/>
              <a:pPr>
                <a:defRPr/>
              </a:pPr>
              <a:t>10/27/2019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3A5AA-7811-496F-B7CF-C67E7A9277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93CC1-1E71-43F5-9BE2-9DB19835CDA1}" type="datetimeFigureOut">
              <a:rPr lang="en-US"/>
              <a:pPr>
                <a:defRPr/>
              </a:pPr>
              <a:t>10/27/2019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273B7-EE15-46F8-BF6A-53DB04EF11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A73F9-D1D3-4BAA-AB05-AEB5986C9E06}" type="datetimeFigureOut">
              <a:rPr lang="en-US"/>
              <a:pPr>
                <a:defRPr/>
              </a:pPr>
              <a:t>10/27/2019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5BBE0-4B78-4DFB-AF9E-8E9DD15B4C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53906-7A97-4D88-BA3C-BDDC771CB3CF}" type="datetimeFigureOut">
              <a:rPr lang="en-US"/>
              <a:pPr>
                <a:defRPr/>
              </a:pPr>
              <a:t>10/27/2019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D86B8-D586-42FE-8EC6-B98D5845BF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09F4E-00B1-4A01-9BB3-5C17BFBF7530}" type="datetimeFigureOut">
              <a:rPr lang="en-US"/>
              <a:pPr>
                <a:defRPr/>
              </a:pPr>
              <a:t>10/27/2019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D3062-EC89-4256-BECC-BD3768CB74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1611CE-30A0-4ACA-9134-667E61DF2BD0}" type="datetimeFigureOut">
              <a:rPr lang="en-US"/>
              <a:pPr>
                <a:defRPr/>
              </a:pPr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1695D9C-7129-4DE0-BF14-83000E7EE2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gif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5.jpeg"/><Relationship Id="rId7" Type="http://schemas.openxmlformats.org/officeDocument/2006/relationships/image" Target="../media/image33.svg"/><Relationship Id="rId12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11.jpeg"/><Relationship Id="rId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30.jpeg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9" descr="data:image/jpeg;base64,/9j/4AAQSkZJRgABAQAAAQABAAD/2wCEAAkGBxQSEhUUExQWFRUXGSIaGBgYFhwcGhweIBsYGBwcGB0aHyggHRolHR8bIjEiJSsrLi4uHyAzODMtNygtLiwBCgoKBQUFDgUFDisZExkrKysrKysrKysrKysrKysrKysrKysrKysrKysrKysrKysrKysrKysrKysrKysrKysrK//AABEIALEBHAMBIgACEQEDEQH/xAAbAAACAwEBAQAAAAAAAAAAAAAEBQIDBgEAB//EAEoQAAIBAgQDBQUEBggDBwUAAAECEQMhAAQSMQVBURMiYXGBBjKRofBCscHRFCNSYnLhBzNjc4KSssI0Q/EVJFOio7PTFlR00uL/xAAUAQEAAAAAAAAAAAAAAAAAAAAA/8QAFBEBAAAAAAAAAAAAAAAAAAAAAP/aAAwDAQACEQMRAD8A+d8OqMG0Xk8gsm24HwP0cMdBUhYI8DSF94AAPWbjptgPiZ0ZgsLFjqhSBE7gi+k+B64YKSYiNos5B58jcCL3HTrcLeOVh2K6gWBAboZQFG+RXCzLOppUyCREqY6mYt5AfHBvEk7iBja69bEAel485woycCmwmSIaL2IMMD8B8cBseBcTZFBJ0rMAydwZEDqJ2E4hxnMmvXYiCQAdIdlgTEsCN9+lsT4VmK1VE006ffR6QcuQ0gEAyFlWChojrjH5HNOtWpqJ1MpN7wfe2PS+A02VZ6hhKYMQD3m9JOjHM1nBE2kfvkfha+G3DvaMLlppqBIMDSsBiecqdr8juOmM1mMxLNJgkyRrI3vtFsB9A7Vez7TkAtSd9mVyZHUAiRY+B3TcT4oXy6ybqw+AMfccH8LdamTTUwAKFSfeAI7smLnYTaeoMg4UcL4f2/6tLVFZWJMFbGTbxA903+eANyQKs9/sk/Lf4rjnF81IIkxqMgm0zy8Ijr54yre0FcMZ0KwMMVUiYkGb7b41tPTWpZVmUlHT9bpjmxDMsmxBkjkD8MAJwvMioWg21aYvzVhzxatSQSean50qD/eDhRw7L9hmqlEsHCupDAWN7EejYZZc+6tjYAzt/V1VM/5MBp8xQ1BX73uie8AB3ZtKk7+OE3FWUUwQDqbZtc6Y3AEAXtc+ODK1c6KZC7oL6rbNz2tG/jhFxOt7imNpgcr4B42eLaVvIUIOlgsQcHZagxmCpg8ieZty8cIarNABVgVhbzYxYRAg35nBYpdgFNWRqj3feXfkefr1vgNhw/bvsAIje8+E2nz8cC8UzYVtINgrchyQm0EW9QMJsvxMdmrEgsDJ0xsCAJANouZI6b4MzVTXL9mywhM6WAjSQIIBA+F8BVl87pCmevMfjWwRT48CEE8+bKfurfnhO9cwsT7rHc9H6Uj0+udGXzDd33vdY7v+/wD2HgPyPMNa/F1hJI67r/8AJ+eLfZ7io7NiDcsdgpFgOYZh88ZMZpu77/uk/wDM/e/sfAfkebDhNcmmBpcs03JMC5AkuFMemAe1s2ahbmYk29dp+WEOd4kQx2ta45YHzXECggbzf05fGfl0GFudV3JbTIn5k+flgG/GM8zUIUyzIYHhzHw5Y+fVK249Ma3M1DqXSCFVYm+mY077Tzwi40tMaGKwSzTfdadNmO3U6b4BTUrj69Thx+guHR3WEqNpEm8rAIIBmxB6DAmV4YWBdVB7NoNzuvZg7ETcVLAzcYaZbO0QoKIVrgsajkEDUSQBeVkSQJjbAOa3IjZeikj78PvZnKamBmGUawdInpFzEEkH6tlaHtCafVWBAge60BhdT7rQfeWCYEyLYpb2qdWmiwpghYADcxBJvBk+HTbAbH+kE9yiS+oCoYVlX9kmRpG1xuOmMXmKincATtAt8sEf/UqVR/3jUzSYI1QNgYBmDG/WBhfUzauyim5ICzLA7Tz8PLAXUkqmlUNBNUzr0m6iI53MyT4c4nGSqPBhh8/Trh9X10yNNilpU38zBwJnONsGgpTcjdmUkz5qY/nOAUcYztSoyrVVQUWyqipaZvp38z0xbSrqwZCNLATcEG/l1EYSvmC1SQSTsbfhO2CnzeipTaCTp0sHG/iMA4zZ/UQ1Ig6rOxAvcRpHL8sK6VMyzIrMsEuVUkKDe5GwJHPBL5tSjIVqLaVJWxgT4ELP34o9nOIvTqMisFVxpcFQQVgyL2BIJAPKcAw4BnKYosrCoXWorKyuQoFlaVA3gEzI3wm4nT05ghJJLQJ3Oo2366ow+qcOoikXpgq2oo6liw0sO6wvIuIjzPMAJc8ymtRZgCpK6hJHOD0I3Gx5YDQV8q6ItNqFYMqaT2eoLLLJnSYMXnzB5XKzmWq1qatoamEEfrWKsbCxsZaNAk7mSecL86x1RLwTualpJ2t8Ina2O8P4gVg1CAI1GQdxB577D6GAdeyOfDUNDMAe00qDckkBokCBud/nMBuaQo1KNbWtMqOzKgEB5BEuQWM6TFjuCRGqMZjg2QKPVVtWmm61EYLCnTq2JibEYv8AafOlqDdVIP4fG+AzPExprVRJIDtBO5EkgmOeNFkM0/6LQC7A1A1wIOtW572YW8sLOL8LY1FcPTLVgpFMN3gGRQC591ZJ2Jnzwbw7LOmXqIwhkqEkWtKIf9nLqMAy4nW/W5dxzoRf911J+bN6zgij7/8Ajj/1aq/c4+OE9ck08oxB7vao3KJlrm8e6MMe0l55agf/ADZap+JwDug9KpS0k1O0RIAWCpuxGpjeLxthIVVqtINKrDecwIwfwvMqldG0yQyiS4j32FxpvG+/3XFWkDm2V+6F1lSQT9pVvbzEjY+WA0dIIUo/q3q6JCleQJUAEi7AaiR0EjChq+qBVVyFAXQQ3vd4tB21T0O4OCUzemEDyPCBzNuloPIYqqZtBMqrgXW5EPDQe7E87HAdpgU6ii6qylSJJ3AJAPPfbqYviVfjDOSiagrIwIg3ARtIIkEx0kY9nXZ2oMoJCl9R35AQZB32jCzidELXWx71JyQxB+y63LQt42NsATRVgFsfcb/lv+//AGmOKrSLfYP2H/e/tcBoqjT3V9xuWX/fHX+Xzx1FWCNCyEtahzI8fHywBvegd37B+w3739r4/wA8X5fN6VCxEC+43k7aj16nCttN7D3B/wDb/ufj6fLEKzHVvpAVQLA/ZH7Hd+FsAVxKt31HUg/GDgrNcXQU4Dw1vsmR7oMcid+frhbWprCMS2oCW6SJ26Db1nBFYtVYUngKtyY94auvqIwF9HLalNQVCQ9hTaNUCYckWPPkDfAGd4Saq0iKlMq2tNUnSGYqjgmO6VCkEHax2vi32C9rhQrVMvXb/u9WoxVv/CYk95einmPXzE4zl6/DM3VDd/L1yXkgsrTJVxG1RSfe5g3kWwDb2a4Q9R3y61hl86JY03jS6sxeQB78TNibX2wfxH+jfMVH7TtEE291uXMgLI8zvjFcf4z+kUkNJZrUmGmogYVFQhrDT9mRIFiLkc8IxxDPASa2cUATJq1gPjOA0XE8nXoSlRPd2YiVtABDDdTJHna22F9PMGfcBETYH3TvseRxo/6NOL06dLMPnKzMrlVVKxd5EEkot272oCQOQww9ofZKrl2OYyEOm70HUMIPVTuvw3MFSQuAD4LWylUrRzJCNMyQVvETM38t8BtwwmqxpI7U7hW7OViZ3VjBidr+tsA8dz2UzSqYGUrqCGplDoPkUWxmdwD8MZatkUG1akbfs1PxTAavjYejTYspBA7rCQel5v06G98K8tWdECioVgbW33J3wPQy/Z0FKspJcmVO2wXeD47ct8BZ7NKrARyB6bzFvKMBcvDCappXV0MN+rMffeRcY5nadI6QQ0iJKENvYwZIYSOXXfEM7xGpVlRCrEEKAJA21kAT4T4wMDOydkFg61mHHOSCdQPS8EXM+AwGiyXDqWYp6UFVXUDUWI0gGY1n3YibC9sKOGZRqNcQ6klTBDAKYgkd8XEX25eBwNlaoGksxFxP7IGxm998NM7kVp1KasEq63ICK7F+a6u5sNiZN+nPAWNmX7yEgSDYMLlSSNhuWWPXC3i+Sq9ij6G0sToIIYEWJ924glcCHLAZjsqhAGqJB1C91g7EXFxY+WNNV43Wo9ynr07fq26W2UGB/K+ABzB1DUQV1AGT1sx3H444I7y3uSAfFgYggx+zjRcMztbPUKmXZyneBHaeEkwW0/ZWCBPvTywjzWT7OtUQHtNOzawNUBXFjB92OUmbYBnR4iq1ELC7UwT3jN4O3mBfw8cV8TqB6dQbys+sBvvwk4t2lICCogkG6k2awkTyi0jl4YBTiT9N8A59msvIWpAZdaoy7+8RBa1pm3MkHGgzFdqmUzFDXC0qg0K1lEv4xEAGZ/6qOwOXyRqU2BFTRvOoEM5Nrc4Hem4aJicD8OzzPRzMklmSZFiCLSI8TgNHSr0YajBBRWL9qBIqlbGnpYgAzpA8JO5wI1WFnnon/wBP86eFnC8lVqdpcjSAqxfYKYgGTe5Yjc8sPwxVVTsEcqmiXYA3mGjTuAzRuLnwgKDUIqzIs3+8fnhpnc0BUqSoZ7BXJNpZy0XAv18BtgVKjgy1ClESe/5GdtzHzOK+I5gtSp1HCa+1iVg93SpA8OfxwEHztVmU6UI/YZqZB3N4cdeR5YhVrF3QBaVIA7rEEEi7jU0wL28Rzxfm6oOkkvFoU0wBuLeMWsNsdzufgKTrJWIBEzJBnzjngNBmGWqOzolAQveYMdJA95jrGoHrcAdMK+NZZFZH7fXUVXSogWAnvkHU40k96OgxPhudVhTckhS57VWbTqCh9JW0g7CL2E8sX+1vtGkMiJ3qzsxcQDCloBDiJIYeFh0wCIVre/sv7VHmw/d8fLHRX375HdH2qP7g/Z/l8sD/AKQTN290c6P7vhibu17tso3o9B+WAZ5Gp736yCAo9+h0vuvhhbnczNWpJmHYcuRjlb4Ya8N1ntPe98Dej+9t/PHq3sXWZnbtqGo1GlS8RJkXYCd+WAD4gGWnTaQQyyL8tTD4zIjB1biS9kRuVEnlvtBwzr8EY5VKLOvaoxgSSukySZAteLR85xmOK8ErUKFRiUZY3DD3YtIMH0wGRpv9T9fXngzMe1Gb0il27GmghFOkgAdJE4AV/r6+t+mAi0knqfDANMv7Q5lT3akSIPdQyN+a+WJj2izfOoY/hT/9cKj9bYg7Wj8sA6o+0+aUHTU5QwKUyI8isYOpe3/EFjTXIjb9XSPh+z0wlqqgy6kDvsbmZ5k7crD5jAJa1hEYA/iHEamZqdpVILm0hFX/AEAA4YZ3jXaKabU1LEwrFmJEsSI8IZh5EdMI6RgjFmX71QnkJP8AtB+YOAMqHYcht5cvKJ+WKzklqkszMpnaAfrp6Ym7A7jbfn1JHjacAZ6o2uAY02Mddz8ycBdXbly5eH8469cUT9fXTE6tWYI53/P5z8MCu/IX6dT/ANcA3yHC63ZrUCgoWIXvCSBEkiRCiRN5uMW6qtGmEKFZUkkFTrVSR3jPuiIiw3N4EdrZjs6dNS3aUgY0nkTLSBeLna+I0s7TI7oAbYG9geV1jACZuixWm7roZu8rkzqgxIa+qIHrg186rNbdrg+ceXIDBvHsycxlFmSyU1ddrdmxp1Bb91kY+Q6YQ8OrLoErqgwe6Npm9t4jAPclmqa1UdhqUMSQdtJIG0mYvaPLFnH82/bdsg0pABNiTMJcHcwF+icJapmSES1yNBt52AAuMOaucgUqm4sSJFzEjfxDfE+gVF5NM1ELrqEqQyCSqAi0RZeoufUQ9octUpVajhNNEtAIIRZ0gkKCRsAdvDmRhjw3NLUaoi00V9OrtXIhRA1NpVY1kWt6CTOFGYWpUppRGsl2Zl12lZhG37o7pNz5WuQ8eImpl2pFoF2uZvKsBPWxA8/LFXs1XNOqJOmRM7QAwaT5acMeE8MCKWqgMZstjCgAgTtqZreAHjbVf0c8IH6Q9W6DRdJEEknaBAQchJPXAZmjxQGoWpnQYO0gxMXjrYx/1xGoyt7wBtzk2+GAKtVVZlMHSSL32aLardcSXML0X4JgGPcYiYMEAb28pFsXCqnYKqBR+s1nSFH2YE6YwsXMISPd36IPuxLO5wiksRIa86haDt48umAaVahjvhWvfu2uVi3P+fhiOS421FtKUaZG3eTe8d4A6Sb4Bq5wEELtytHMYBp54gyes2J+V8B9Zo5lqeWarVo02JCvTRTpQAkQDp74gajA6L1M4r2ifV17utgO6Y7ykgGYMTGK0rdpSU6TJAJ3g23EH5YTcTzLGmEBUkTqkgm5U+tx1nASp1zex90fZT93DTVygnVsQKZMibadNudyeXpjLGkzWXc+Aiwn5DGr4lSoJUARhqDEQ5AFgbAAXF56euA0nCKYhnYMAKmo/q6ewvP1fCjMVaubp0oqBNAIDKsEi2kNp3gWk3wJlOJ0+xZQEJOsgrSJGyx3p3O8xAi/iqy1aUIkEE+7qWN9o0+vpgPovDeKmlRWmUouVRU16WDHTuSQwJJN74S+2eaUZRgqomtlU6VIJ7+ubnwNr2xlHKHZFuY95LmT4YjxfNylOYMtJgqZAWNgJG5wCjVH19fUYFX6sMEZtdMiZHI9Qdj8PxwKwj6HO/44Cz1+QxW5+ox365YnlVBqKDtN7qNr7kgD1OAJ4qpXQmmCouIpz0uafvbbkk4EXfF3EKuqqx9OXrt4zgcfdgLFaCT0H/TBHCxZj1MfDf5H5YHoJqtyJv5D+cYKsq6Rb+fP/VgLEeDJ8z9/4R64VLqaSL3wfnXimfHuj8fkFPrg/g9GktIdpMm9mQW2EhjM4ALgFdVBfUFqKw0M2gqoO50uCCZ2OwknGg4lmkq5Woa9QPWDQGinqJUzCFRqAMj3AASZJwuGbo1yS1CmFRr9nTRBEESTpk/wzvGPU/0Zr06SQ0nvEqVg6YEE9ZvG2ABdw6lSoBN5G4MzIE9Zx6lwhhs52mw6CeRxdkaAsrAbFQSpiAYDKbcwb33x7K5ZIOqFZTBJBIFoA7o6dTG+AnQqEPSpVWBpmpLRuVOhWBJ+zpHj8sQ9qKSrmG0ABWEwBA1BmRoHKSs+uPZuhSNJStLvcwHN47qwAJG6mxO1+WDvaZtdClW6QTB/bUBvQOh/zYBNljqhbmegBvcbeo+t2OWp9pl9MSVbYhjzBMhO9AUk25dbYVZFhqUKT8TYm3IYe8C4j+juy6Fct7pYHuHcFJEE9CdonfALMnmFp1adRURgsGCTpO+8mY6i3PDn2wqoYqKVY6gWqiDqeJFOl0VFgkjoo5CVuZ4DmNFWrpikhZgzA94DUxCtpMsNWxM2M+CjOZ16i0wxlUWEFoAJLHbne5N7AchAa96VKQYe947Q+Nz3trG3hjS+x2aWgaxkwtFzBYt7pndrnGCyrPWCU0Gp2W3osG/mW+WHvB6Vd+0VKFSozSO5psDvILCR1PjgM2a9RmeFcydwpIkkHcDFqVqok6agvpJh94uJjeOWOPxCpl2dDGtWgWBE7+e2LMxxXtKWkqA06y0mekCRAE3tOAsp5p5BOreb6vxGOGlVqgBQTFz4WMjzMbYGy2XqOhcFAgaCWYC8SYEXscPPZvPqitTYJqk6KjvTREMEKx7SOfj5XwBFL2Sz2Z7OHHPStRwGH2iTawi9+h2jCHOZRkqvR1anViG7w0kjoSenrjXcd43XpUaEVqZqFzqag0ppZKh0qVJBBvsTuRtjCNWNWszmS7MSTHXc+cnfAMKdOoEUmdJUkAyAd+YE74DNdgNBYRMxI97aT1th0MuyUxNRh3RabCBy5ch8RifEMzlGRmRFBIt1mT6bQfPAB+zNMNmFNj+rqNdRpnQ1yIje8bYLpUSasQwUvsraBBPQ1enQDyxX7KIeyqOmkGWW886aybD6timk8P7oEG5UMbzuD2B+/AdDBKOYJW8rpJ396N9TSYOB8hU7ouwkzaMX5PL66bzpVWMbXsyi8AczzAO9hgbK8LjLiqKnegk0ypBAXutO4InnI8sBZVrmxDNMzsB8PzwNxOqzaNTM0A7+n5YrEsNxabT8dzHoMQKajuBA25nfbAUZqqSqrvFh1uZj445mKcG5ImNwRyHXpjmYS6gg/d4c8XZiNFomSTZRzjkSelsAOVXk/wAsSyyjXuPr0xR9fVsX0QOzdtUNsBfY85iOfWcBU0XMyZ/PHNVsRxxsAw4faSdgI+Nz6+7jjITULHwAjz3+MfHEsv3UHj3vy9CtvTHaK7Dr+O/yIPpgB8yCxUbAbnz2n0jFtZkcyykxZRpNgORgbzJ9cVht2mzMW6d1eXlOJpQqsO4GaPeI/a3PLxGAYe0mnuvSQoBNOCe8wvoqEb3hhJuY+C/ghZg9NX0TDC5nmDpg73Hj0w8aktVSkEawAxOgkOCNLO0jvnuAII3bHOC8AWnUar23cpg9oSilQLr3oqGVJ2A97YbzgFq8CZiRTrIzD9o6SJYr1NyQDH7wxDO8BrUhqJRjeQGWYEiYPKBNuUHngTMVw1R2gQxn6+rYL4JmYqi50EQ+4GmCDq7wtfn+WAL4dlWq0JFSILAqAdwFksQekH3YEb9L+HDtcnURpJXVab/+Ot+pYOMB8KzHYvobSwqMNLCCCQSvKTDGPO2CeGZhaNeqjsAI1HVaGVgQDvuCRGAz65eoveUSAQJFwCdgTjScG4XUq1lZw1IbgXOpUgsS0EKgEDUQZMgbGB6arQcA02iQV7wCsAbahF+YPTDTNe1tZ00adC7aQbTIgHmFncc4jAd9pvaeqxNITTooqBKc6omWliRuZmNzueWFGXpZQU5fWxP7KgCdyANQJg+GFeefUdyWY3J2Pj8z8sMOD0Sw1EArSUsx1EQJmdxMwbfftgGuXqDLvpoIy1KlM7hY0GQwiTuZFo2bfBnBOJZigSinsUf3giqoPnA6YzGUz5fNo5Np0joAQQBa25w/zVYalMj3ot4gjAM+NcOo1tGvWpFSHIJgr2YgrJjUCV5XGMfxfhlShXekUIiwgHSwhSCpO4IIPqMarjeYftFelQQlgqyztLd1SIWRAkxq53vbDDN5xalSnTr6RXy6hKhRu6FLtppyxgnYHe2284D52MyezCTK3YDoTYx6DGg4LmNFNSEDkhDLCbjSSBDAxYyDuNQvN0/F6aU63cKmnqJWDI06trDz2/DFvD6RemgFiJHQHeJJNoHQc+eAZ8VylWqFIoVrvJ002YaQioNMAiIk7zM7Yq4ZSzLIyU6TECPdBY87mCQDfoOePp3HPZtMlkadYVCKho7GANRQAG5v3yo574yvsOjVTUoq4FR2Q2pp7utabaWDqZ7+oiBZZB5EFtPhbudLKabKptVBAIBBLREnnHpjJ5rKnUYhR8OQP0Mar+kTMtQzjUkcsFUrJgahPh/D44yhUtcg96D6GbjwtvgH/slnAlFgTcs3OLRTH54FNcX2M/2r/K1vTAuWqLSXSKaOSZ77TFrixHgee2B/0yB7x8hEbkcx4YBrlav6sC9z1nctzNzsMEtmWKMIA1SitCidbBblTIGqJ9MKsnUnRtuPvJ/HHOJVD2L3sSI+OqPvwBHEeEvl51Gg/eKko2oKVgMp2MiRMjphdSaWJsLcvLljX8X4uuZputWjdVZjUUt7wVmLXECSOsfjjlPe9MBVmjLemKvr6vidUyT9fhiv6+rYDxP19HF71f1SrC7zIFz5nnvihsXZpCAhOxWR8SMBTP19HESJIA3NsdOJ5QS48L/hgDq5EADyHl4+WI1nhWI3iB1k2HqO98sRdpb7/wAflfHarXUHlLn0sPiZPrgI1QNuQheey95j8cMafHqmTVKaAEsoqVJH2n7wH+TRhdk6HaVFQmAbMbWHv1D6LhjlcjTzOutWqdmajkqv7swPQEFfTAOHpgWA0WGnSE1K4nUiXvVILhnNha1sLvarjVSt2dM6RSRdQVWLIzEQ9Rj9q8geAAG9zqQCAwAFHeSdKBksYlpbswNJY31EkcsAcZphk1XPZnp9l/dkCAt7KvIXO+AXfosAM094mCYJtEiCCBuNuscjN2TyqFghJhmEwAJP2R3QLT9+AraZgyAIhvG/LaZ8SZPLFTaiO6tSfU/cBgHQya1qkFnTSdRK0w2nmdUsABF7zy64XZh2csajAgsFZhYvefK0czh/TFeonZhVpCowLkgICd5Ymsef7s7RfC7MZZC3eY9jTYBnVCRMxtzY9LAW5EYD1TP66IFQjWYkgXUTKkRsYgdbYXJWMkEzuQZ8/wCWD+NUkFTVSHc07ndtxJ6XNrfZPQgKGbbwwEmq3J62noMHZnNKuWVBZnMv5CwnpcYAWmWcKBuf54MzGQ7RiA1NdPMvvaYv0A5DACUqcOhAO+oab7GbXHMRhpTVnLkSADqhtKzfYEvviWWcDKskIWU+8BPd1aveF4ubeeB9NO0x8W+HvWOAa/8AY9SvmaNIuajVGWkpULpKju94q8wF3IGwxruL+xGZydFW2UNoIpBpJAaG7xY6bkTaZGEf9H3E6lHNhaICs2oKGGqDErYncdbAb7Y3+Y43mGCPXSnWpEF4/RgdRWA091ihNrxMA2iMB8u9ouCVC9INKMRA1iCSWqObAbk3nfrfCWqxos1P9k3jrz5Y+hf0lsEGXrUaWhEAgBVCIWLQNKxZu9FuRmOfzmrTFRalYsf6zbSb6ixkGeUbYBlnM850lmLKSe7qO0W5WwKa7IwCyCWF9XIzaNul/DFNbMEqskwDYEyBKwYt4DFldoan5jl44Avg7Kc2GqEnQDp1De5A1Dlvtf1x3MZRlrPpCuC1jAi8mACLc8BZoy2o94xfxMt4YlklmQsFpkiY2D7SAPhPPrGAtdqlQhjoZupCyYi1xJOLE1dpT15ftaajUUWwM6kBJUErcdOWIJXkoIBYWABa19lOqwj6jA1euxYSTcCb3Ikn5YC6qwNUstPs0kgJJbSdMgEkC8CcU5gfql/jB2jkR+OO1KjNAg+p56Sdj0vfoeWOVqXdp+ZJFt5A/DAV1duXwxwCCfrxx6skDaPo463uA9LfiPvOAGJxHHicQD4CwC+PVXlj05eA8Mcy6sx7okwT8Od8WDJ1On/mX88BWWHTF2TFmPjGI/oxBHaAqDaQQfuPTliysvZkqLgbHrPPAepm9utvw/LHmYXPImB/Cgk/E44G0gnoP5fkcVmwjoI/3N+GAKy0inUcXZopL4s/eeP8I0/4hiHEqJd9KqWWmBTBA/Z3NurSfXBaN2eif+TTNVrf8ypGj1H6v/Kcep8TfKqtNADKh2kc2uP/AC6cAw4VmZphtUGn3WNj3blCSRJiWAUC7FcFVSDYjujUhJJMAiSSWgSDdmP7AUDCLhdfRUvq0sIJgyOhUvYEHmcamjVyfaKKVSuSZ7rVwoYhbWQi9lUDoZnAZGh3WOobG4PXYzHh8BbngZyFJUs0gxuOXrjacS4N2pbMoVYKABRbUhqwFK6LyWCsupRsQVkSMIOHcBrVah10iiIpeozggQsm3UnYKLnAeCI6WNRpE+7T3m/u6235mMEcQqnNLTp0qYpJqkpJJ1XDMbX5cvtWHJS8pkaDUmnW6hhBEnvEEKgBIEsxFh1J2BgDhtZqDVKZWmkEhngfZ/xSR+6Lm0GYwAGcryAg91LTM6iO7OwEAAAR47zgTTIJ+HnizN5jWxbqbfz8eZ8ScUPUsPDAM6GSdUDJSeoTI1CmzKOR0wN+Xh64L7VEE1MkFMQzO1RQSAT3VaFBMTF+eO8O4vmKNBUXUqglh3dg33X1fHAWazTuJYyFvttOAhwt7VCEBUkn7PdEGZDcojzjBaEafcpwbA6VsDPQ+J26YBoOGNrk7j8vicXAj7U3PJjH3nAG8KpfrqYelTN7k9lp2MlgVuBMxvbntjY8KpUClZTSQI1OdZWn2YOrumsFUd0tADAchF5OMEilYIKgiDZpvG3vG+Lq3tNWZwwYhtRJiTMxAgyMA+9q31jKMlRNC01TSjfYBZgZDRcEjTCxpPqm9ps2WpUwFCJJIAIvvvpMSCWP+LlgwjsqadurzVCmn2QICzTga+toJAINjtg/9LovV7NGI0RCFdQbdjO50gmSZ5cojAYonuL1xbUqEQJ5j8d/G5wO7ESvIGPhbHKszcH1+vLAE5mrqaWvYeHXpiNCtp+vA4qaTJ9Tj2VguoMR4kAbHmbDAF0WqAauxOi51Cm0AdQ3KOuOUV7Qi8mNhM2HgDb6thzS4rV7LsBXRaEFdBdI0mZkqC0SZtjP5ymFdoYNc3S6HmCpIBj0GAuziHc8puVMzNpJEk8sDq5gY7l01SOZ2P8AKL46IOmOYvPWTt6RgOFrY5Ua2Lf0VisqjNfcKT6WxRm6TqBqRlnbUpE+Ui+AiaZgHSSDseXT78P0y9aoqsjwohfeYAhbKQOQK6dovOKKuTXs1k6NPc5XtqJ77LFybePhjq5s01VFfuqs/Z5979vxHh44C2rwyu1i4jmCzXxQOD6WXtWUgm2kmfHpbFmWzbHdibeHWBsT0OB8xWl7nYdev0MBfnMhRp0iAzEsRExY3uIvt8bYVCWWD7yfMfy+7B9YqzKGggAk3jl4MPo4q4lSFKohQqQaanumeqkGSbyDzNowAoOw5TJ8hf78SylIPUVW2Jlz+777n/KMdrqs902No6cyMTy6HS0e9UIpL/iMt8tI/wAWAI/rNOu3bOatTwRdUDy/rI/w4uytBawNSrU7NnYkAdJj7wR6YHqNOvRfWRRpfwrEn17n+Y4ozlHtGOhSyJ3FI6LafUyfXASyxpiohcKVDd4Qo8iYvHOPDDqvkUVyxrPIZiYCi+kFohYHdg7eQwu4TS11VM+53ovLaYIVZaNR6kxY77EmpRYsS1B7tM9tJ2Ik9/3oj5jAa9s9k6qxXqFVGmFWmvItUYlpBJYtqLCDueds7ndAlUCCjq1lVpXbZLsOlu7tcmOipsk4grl4I3moGBtylrc/ji2hTraYekwvYIyqIKwee8AfyjANeF06dGsrKoW8E+BsZ8Ofpi/+kDhvYZnSPdq0wQYa7rZog/wn1wtpk6RqUgxsSD8xvjTe2g/SeF0MyPfokBjzt3G+J0tgPmlVsPeDMKSqWVSxMnWOXuqFaNS9bdfDAnBMi1Zu6pYWETEkmQL9N/TDr2zyn6OKN11EGVBE8iDA5TOADq5xWfUKSl7BRrqfITA/nPXFVBaku9WAtRfdva8xB2jCpGcq1QA6UIlp2J935j6nDPK0Q6APVYNuZAIj4zI5+fLAKaVgYsRzBx3tfqT+eNbw/wBnK1ei9MoFq2Wh+kMlE76mCKTL25m0nwsNw32XqWpVF0VGcr3kJAgAWOkhgLk6ZBnfAZ/tt/MHF2WpvU1aXHdBdpD2A6kKREctsFZrhofMlVsDUCaEW42U+Ag9JwwzHsqEYDtGQn3dSsTMiDCrJGq3wOwOAlxfitap2cVVIRSICJ3AzSQZqsx3m98K3rqERpPaagzEqsRMQCLwIFvPFNJb6XJ1NCqRUECbDUIMid7jFh4MYDGqjAhS2ltRGpogweQhj4HAD08kapcKygiSdRi08oFzhmMi2aZsw1WkLguJC6TCzIJspCtB5xhUcuezFQNBcnuz0+7FuXpuKcAA9rY6psYIBEEXAJuZ3PXAE8QzlI9qqE3AAIFiYg+kzB574TKniAPP7uuGn6KozYXTqGuAtoPKINt/HFOboGnUnSVJnujSQOotIjADgJHvH4YMyHDu0ZQT3TckTt5BWM3HLDhOGZXRSarrWpV1DswYVVVTpqE3MkgGJ5mwwkCmnUZQq1O7yXUIIVpncgDrgHH6CKXZIWXu1AGILau9ee8ggCAYub4VcbynYVHXmrQBfY6jN+UAfHAlfOO5gECT/IedsM/aPhlemVd471h35I0hQdRPWRF+eA1PA+K5uhlqQyuYekhUdqi0y4kz3hpRihgnmAdOBfbn2sbPii/d00u7qYwXdQswpuNwTNu9vY4hwHPZhUqLl2IWpFKoAqkFIMg61IAkHaDfCF3QpDKCCQQO7YtIJkDkqiQLWGA5m882lACSTLb37xPQjpOAKmae8yJ6kjn/ABYJ4cNdQ2kKIA9I+6cW5rgjUF11VBQmFAYzJ8h0HywC8Zo9R/m/niCVrkn7xg9Bl+dGob9X2t/PHadGlUcU6dJkLGAzFiB0sd8AIlUkmIuYF/8A+h4Ynmx39Ugg7QQbL3RsTv8AngnifCXyxTWysWkjTNogX25nA+c+yOYW/wB/M/U4AY7ed/r54YsdA6dmnr2lT8Qv+jAtFQWEzAu1uQuZ+7BNF9i1yJrN4k+6PjH+Y4DoOgn+xTSP7xpn4HV/lGLEzzUAESAYl7faN/kNI9MUU1EorXABrVPHoD5iP85xdl6FNwXqsQzEtbpP5zgBEqlHV15EEfkbemHLsLqvukak/V90SJHPpaLYT1nXRsfOB6+mGHBMyaiGnIBWbsQAVhjuecyB4sMBaapOl4OoGJNK/Uc7WJE9cTSzMqiNW0U7cyssDyv8cWVspKMNVIlTp9+dUQVKgbjx8OWANHdUxdbDuPtuIEzY+eAIV5UCCANpTTbcQMa/2KIr0Mzk2NnXUL9Rob/acYWYYkLvv3Wm97yYF55DDr2a4l2GZpPMCdLfwt3T8Jn0wCzhdI02qUaj9mmkrqGo6agIg9y5gg4M46uXqiklDvBZNRwrSWPvXqQSbA9L22wb7X8Fennqr06lNFqDX3yvTvQGsTIm3UDnha/CqtUrrrUZAOkAIBcwbKVAMx8uWABOZTsXRaLDqQC0aisyW2PdA+Pod7B8HGZru7U37OivaVNMksQQQhnk0GfAHC5sqKLGm9RoN5VhpPjzn0x9CXh5y/Au3Dt2zVFqoZM6BqAUFQN01t8fDAZEZmqapNem71ZJBDzzkAaTyvtja8IpDsaRzcKLyay1SpqFi5UGmZEAU1mYIXxxh+McTV87VelWhGqmojamAAYSR1sSRti3O+1GvLUaKBhUQHXW7Vi9Rt94kKOk/HAfQKnB6FatTq5SnSJFcMalMVl0wyMTLmdSgFrQDq2xkPaziE5+TUX9SdCq2ogwdbA9093VqECdsX+w/tCq5nLo5ckVGZ6j1Cw0Gi4ACmwvudz8MIvajUmYPeuZkklZPeUmIgeWAkeKkFRGVlSQJVyRbRBOm+83wVw7PUVpOpA7XvaDSeoEAKnZGAvEzbaMZ9sy8iHU35VG5m42H5Ytyrkm5WI/aYn3T4b+eAUVGmZnf88PKfD8yHDBBpB604028ZiBjPsbfX1zxqVzzhiGSqAQBOgxy6cum++AT5eu3aIzEQW1A8p3623wZXzIeHMP1n157R4HC5iwKK6wUFhEE+J1H6jHXe17Wi1j4XFiJwDLiPFWqsjNpSFAGkCw3+84V5ghqjMxJuJsLiB0xdVyjIodgeQvE7Tz5W6YHNaT4TMYDpILiE07WGr4yWNz8PAY0XtNmtWXoS7GqIVt1UjTJ6LvF8Zt69xcW/63xZmhVdgsazyFMT8NNjgNAdVLIrUDkFnaw5jRAO88yNue45pP0MaBUi1g3gTIHrb78W5/iTGklCe6gFo+1MtPwGC+G5UVsu9PthTbtFhWJhrEDTaxBZ581wHOA6VFXqAW+AuPMYXPmWYAO7GTMSYB2B+BOG+eoNRrFGNIaUKt2Z1SYUlmjcmBJ8ThZmaS6l0FVBUmSCoO/SenrgI1gq/a1eROIUqkEaTttuOQG+Iq56fM/jiyjVlu/tHIfD8MBDvOyiSY9fE46zBr+OONmGFRilrRsJgiDytOPV1VWhWkFRceImPMbHxwFsSCJALkCwAgbsYAHh88dosGN7Co2o+FNNvx/wAoxB2XVCzG084IE+u4nbFtbI1AXAUzZB4Ab/MfM4DzkttZqzfBQbek/JMV1JqElFJUd1fIbfK/ri7O02pSWUr3AtPYypkahHhPqcFU88mWVaZBLRqaOp5fCMApfNEiPzx3JVwrgsBpPda3I7/n6YY/9hBWAqGLEusnUo5CIuwEDTvJA5GF9XIPqZVWQsncE6QCZ3EwAZI6YBndNSHkeS2Inl3usGcQgFtrOL2PPr3rXvgOvm5pqZ78aT6bGfKB6DAvbud3PxwDJlEXG2/dbmeQ1dfHFqXFtsKss4JJqSV5xufWw+fTfFmUqgOQshTsDgPs2RzhzORUzGtOzc3kG6agNhDQ0npj5vnOH5iiypWp1QSkiAGEE6ZlWII7oEfu+WNT/R5nJWtQa899R6aW/wBuE9OvUOaLnMvVEhmopW96pbuhNQ7qtbvb6RO+AzGaAqPTABYltGkQCZMqBBImSRj6J7S/0iJXy65YZOrS0DQbBoA7pEAgcok+PXCPhmVoLUNZVNNkOodo4nUSyALTAPfDbSea77FBxdf1zQA2q8k1ZJNyTpJEyYwB2fyNKlVemVqtpaxWgrAgiQQQ1xGFFSzNAKw4gMNLQQR7t45HDXiVXUlCoQsvSCklq06qbFD7v7gTcTf1KfMNdtrrNtcSpBv2o1EwOXhgLMtW0spP7KzJt3T3pPTwxtuLBdRkO/aiCqrqguFJclrh1DMQQN/KcYNW7w82HLn3vqcb+hVdlosjODUpCQjkTGoC8gEAKtunnGAQ8B4en6wikaVQQQMxDagdQOkmlCqLknSxMAWEnEOLOO1ZVUsFllsApDLqEaROm+qJi5sMJsxWqBilR2Gkke+THhJGCuK1YXLuGJDU9DCTB0Qsm+5Uj4DAKMrQ7Qqk8/ww5V0DuGFI9Aa7rFmGkBeYMGPIc8ACugZTTUUysm5LCeVmm+IpmWLOVYoSRJ7UqT15jUd7eOA7Sos6KbGSVnvEk9JPd5jnacUVco4BupA5619eeO0KullAIjUCLDraefS2GvEMxSqFAmWQuyqdSu0MezUkG9tO3iRgJcXytCnQJpEy5WVkkDdrT023wNkMqr0Cez1HWQXHvrZCoHKD3uXXFHEmfswHEQQImev7xww9mUkHvIs/tOV8eWAY0a9LRTUvUpaKcOFamCYZhJBE6rgenridDN1KGe/SKNKoAWLTKkFdB1KgCwoYFhIMQeWFqIJM1qJJ/tGjebHTPhi1aZ7Koe1otCkd2qx3mygiOcYCj2uqCrUeqoCq1UsEWnCDUBMOPERHQTgHJmEJiZO8AkReb8r4DaoWGku2nfTJifKYx0VNKwPwwDj2h4hSq1S1FXVNI99QGJi5sxE3GFi0wSdUgBZH4fPwxHL0dau7NpVYm0yWmOY6YhVMGJkQIMRIgHngCKdFLTNz1P5csUqDflN95sPXyGKjUwVlB8T+GAtyMuYsRpJIAGqN/UkxE9MWBaUaWWrPOE2MnYRtEN8seocR7KozgyIOgc1vsfLFFfPkrGqfEkdAB47TgCOFpTNcEyEpjU/2p09IGxaMW+0r0a1XtaZnUO/KkXFg1xefw8cT4Hloo1H/AGmAHiBM/M4W5l2Rys2AlfI/XywDTL06b0aQLSUlgt5BHvptBDAKwidiOZwm7KpWLOBMm/5fCMHcNzlQVFWm6q1QgBiAACZBEqLT7vriziHD6weKKnTzCbBpMj8R4EYDScf/AK6p/fn/AN04VcP/AOJpf3a/6aWO49gMmNh5YlT3x7HsBOr7v11xHKf1i+eO49gNz7Af8WP4G/DAfs//AMdX/wDyR/7rY9j2Ad+1/wDxeW/vav8A7qYRcW/rvT8Tj2PYAzin9Vl/Op91LGc4z9j+Bv8ATj2PYAIb/wCL/ZjX5r/gMv8AwD8Mex7AYse+fM/fhnxH/hKP943+lcex7AKBjtP3hj2PYCeR/rU/iH341tf3j/Dj2PYDI5vep/ef/Ji7K+58Pxx7HsAypbjFXC/6ir5j7xjmPYBSNzi0e6Mdx7Aaf2H9zM/wYQZz318h95x7HsBVmPwxLKbjHsewANTdvPEjy8scx7AbDhf/AAtP/F/qxneK/wBZ6Y7j2Aqbb68MfSuF/wDN/vD9y49j2A//2Q=="/>
          <p:cNvSpPr>
            <a:spLocks noChangeAspect="1" noChangeArrowheads="1"/>
          </p:cNvSpPr>
          <p:nvPr/>
        </p:nvSpPr>
        <p:spPr bwMode="auto">
          <a:xfrm>
            <a:off x="418523" y="-1378323"/>
            <a:ext cx="5663045" cy="34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8523" y="5528987"/>
            <a:ext cx="7770579" cy="615531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defTabSz="914186"/>
            <a:r>
              <a:rPr lang="en-US" sz="2000" b="1" spc="-30" dirty="0">
                <a:solidFill>
                  <a:srgbClr val="C00000"/>
                </a:solidFill>
              </a:rPr>
              <a:t>Southside Quarter Commercial Parcels Available</a:t>
            </a:r>
          </a:p>
          <a:p>
            <a:pPr defTabSz="914186"/>
            <a:r>
              <a:rPr lang="en-US" sz="1400" b="1" spc="-30" dirty="0">
                <a:solidFill>
                  <a:srgbClr val="C00000"/>
                </a:solidFill>
              </a:rPr>
              <a:t>Retail, Office, Hotel, Residential</a:t>
            </a:r>
          </a:p>
        </p:txBody>
      </p:sp>
      <p:pic>
        <p:nvPicPr>
          <p:cNvPr id="15" name="Picture 5" descr="C:\Users\kjund\Documents\Kevin Hines\Hines Red Logo (PNG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55918" cy="249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picture containing outdoor, building, bridge, road&#10;&#10;Description automatically generated">
            <a:extLst>
              <a:ext uri="{FF2B5EF4-FFF2-40B4-BE49-F238E27FC236}">
                <a16:creationId xmlns:a16="http://schemas.microsoft.com/office/drawing/2014/main" id="{97A58477-58DB-4C7B-A986-B2FF6B12D9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2"/>
          <a:stretch/>
        </p:blipFill>
        <p:spPr>
          <a:xfrm>
            <a:off x="433865" y="301380"/>
            <a:ext cx="8291612" cy="518864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02D53C5-6342-4535-B20B-5024EC9F3B28}"/>
              </a:ext>
            </a:extLst>
          </p:cNvPr>
          <p:cNvSpPr/>
          <p:nvPr/>
        </p:nvSpPr>
        <p:spPr>
          <a:xfrm>
            <a:off x="1371600" y="1981200"/>
            <a:ext cx="4419600" cy="3283323"/>
          </a:xfrm>
          <a:custGeom>
            <a:avLst/>
            <a:gdLst>
              <a:gd name="connsiteX0" fmla="*/ 0 w 4858603"/>
              <a:gd name="connsiteY0" fmla="*/ 2019869 h 3555242"/>
              <a:gd name="connsiteX1" fmla="*/ 1480782 w 4858603"/>
              <a:gd name="connsiteY1" fmla="*/ 1480782 h 3555242"/>
              <a:gd name="connsiteX2" fmla="*/ 1671851 w 4858603"/>
              <a:gd name="connsiteY2" fmla="*/ 1398896 h 3555242"/>
              <a:gd name="connsiteX3" fmla="*/ 1903863 w 4858603"/>
              <a:gd name="connsiteY3" fmla="*/ 1289714 h 3555242"/>
              <a:gd name="connsiteX4" fmla="*/ 2040340 w 4858603"/>
              <a:gd name="connsiteY4" fmla="*/ 1201003 h 3555242"/>
              <a:gd name="connsiteX5" fmla="*/ 2183642 w 4858603"/>
              <a:gd name="connsiteY5" fmla="*/ 1091821 h 3555242"/>
              <a:gd name="connsiteX6" fmla="*/ 2306471 w 4858603"/>
              <a:gd name="connsiteY6" fmla="*/ 1009935 h 3555242"/>
              <a:gd name="connsiteX7" fmla="*/ 2381534 w 4858603"/>
              <a:gd name="connsiteY7" fmla="*/ 934872 h 3555242"/>
              <a:gd name="connsiteX8" fmla="*/ 2483892 w 4858603"/>
              <a:gd name="connsiteY8" fmla="*/ 825690 h 3555242"/>
              <a:gd name="connsiteX9" fmla="*/ 2524836 w 4858603"/>
              <a:gd name="connsiteY9" fmla="*/ 743803 h 3555242"/>
              <a:gd name="connsiteX10" fmla="*/ 2593074 w 4858603"/>
              <a:gd name="connsiteY10" fmla="*/ 614150 h 3555242"/>
              <a:gd name="connsiteX11" fmla="*/ 2613546 w 4858603"/>
              <a:gd name="connsiteY11" fmla="*/ 504968 h 3555242"/>
              <a:gd name="connsiteX12" fmla="*/ 2620370 w 4858603"/>
              <a:gd name="connsiteY12" fmla="*/ 443553 h 3555242"/>
              <a:gd name="connsiteX13" fmla="*/ 3057098 w 4858603"/>
              <a:gd name="connsiteY13" fmla="*/ 320723 h 3555242"/>
              <a:gd name="connsiteX14" fmla="*/ 3405116 w 4858603"/>
              <a:gd name="connsiteY14" fmla="*/ 211541 h 3555242"/>
              <a:gd name="connsiteX15" fmla="*/ 3753134 w 4858603"/>
              <a:gd name="connsiteY15" fmla="*/ 95535 h 3555242"/>
              <a:gd name="connsiteX16" fmla="*/ 3978322 w 4858603"/>
              <a:gd name="connsiteY16" fmla="*/ 0 h 3555242"/>
              <a:gd name="connsiteX17" fmla="*/ 4189863 w 4858603"/>
              <a:gd name="connsiteY17" fmla="*/ 54591 h 3555242"/>
              <a:gd name="connsiteX18" fmla="*/ 4333164 w 4858603"/>
              <a:gd name="connsiteY18" fmla="*/ 136478 h 3555242"/>
              <a:gd name="connsiteX19" fmla="*/ 4462818 w 4858603"/>
              <a:gd name="connsiteY19" fmla="*/ 252484 h 3555242"/>
              <a:gd name="connsiteX20" fmla="*/ 4592471 w 4858603"/>
              <a:gd name="connsiteY20" fmla="*/ 395785 h 3555242"/>
              <a:gd name="connsiteX21" fmla="*/ 4688006 w 4858603"/>
              <a:gd name="connsiteY21" fmla="*/ 532263 h 3555242"/>
              <a:gd name="connsiteX22" fmla="*/ 4769892 w 4858603"/>
              <a:gd name="connsiteY22" fmla="*/ 723332 h 3555242"/>
              <a:gd name="connsiteX23" fmla="*/ 4804012 w 4858603"/>
              <a:gd name="connsiteY23" fmla="*/ 825690 h 3555242"/>
              <a:gd name="connsiteX24" fmla="*/ 4858603 w 4858603"/>
              <a:gd name="connsiteY24" fmla="*/ 1064526 h 3555242"/>
              <a:gd name="connsiteX25" fmla="*/ 4838131 w 4858603"/>
              <a:gd name="connsiteY25" fmla="*/ 1323833 h 3555242"/>
              <a:gd name="connsiteX26" fmla="*/ 4790364 w 4858603"/>
              <a:gd name="connsiteY26" fmla="*/ 1494430 h 3555242"/>
              <a:gd name="connsiteX27" fmla="*/ 4633415 w 4858603"/>
              <a:gd name="connsiteY27" fmla="*/ 1801505 h 3555242"/>
              <a:gd name="connsiteX28" fmla="*/ 4476466 w 4858603"/>
              <a:gd name="connsiteY28" fmla="*/ 1978926 h 3555242"/>
              <a:gd name="connsiteX29" fmla="*/ 4183039 w 4858603"/>
              <a:gd name="connsiteY29" fmla="*/ 2231409 h 3555242"/>
              <a:gd name="connsiteX30" fmla="*/ 3862316 w 4858603"/>
              <a:gd name="connsiteY30" fmla="*/ 2470245 h 3555242"/>
              <a:gd name="connsiteX31" fmla="*/ 3562066 w 4858603"/>
              <a:gd name="connsiteY31" fmla="*/ 2674962 h 3555242"/>
              <a:gd name="connsiteX32" fmla="*/ 3261815 w 4858603"/>
              <a:gd name="connsiteY32" fmla="*/ 2893326 h 3555242"/>
              <a:gd name="connsiteX33" fmla="*/ 2804615 w 4858603"/>
              <a:gd name="connsiteY33" fmla="*/ 3220872 h 3555242"/>
              <a:gd name="connsiteX34" fmla="*/ 2279176 w 4858603"/>
              <a:gd name="connsiteY34" fmla="*/ 3555242 h 3555242"/>
              <a:gd name="connsiteX35" fmla="*/ 2149522 w 4858603"/>
              <a:gd name="connsiteY35" fmla="*/ 3350526 h 3555242"/>
              <a:gd name="connsiteX36" fmla="*/ 1965277 w 4858603"/>
              <a:gd name="connsiteY36" fmla="*/ 3077571 h 3555242"/>
              <a:gd name="connsiteX37" fmla="*/ 1808328 w 4858603"/>
              <a:gd name="connsiteY37" fmla="*/ 3009332 h 3555242"/>
              <a:gd name="connsiteX38" fmla="*/ 1665027 w 4858603"/>
              <a:gd name="connsiteY38" fmla="*/ 2988860 h 3555242"/>
              <a:gd name="connsiteX39" fmla="*/ 1535373 w 4858603"/>
              <a:gd name="connsiteY39" fmla="*/ 3057099 h 3555242"/>
              <a:gd name="connsiteX40" fmla="*/ 1494430 w 4858603"/>
              <a:gd name="connsiteY40" fmla="*/ 3022979 h 3555242"/>
              <a:gd name="connsiteX41" fmla="*/ 1303361 w 4858603"/>
              <a:gd name="connsiteY41" fmla="*/ 2879678 h 3555242"/>
              <a:gd name="connsiteX42" fmla="*/ 1071349 w 4858603"/>
              <a:gd name="connsiteY42" fmla="*/ 2784144 h 3555242"/>
              <a:gd name="connsiteX43" fmla="*/ 873457 w 4858603"/>
              <a:gd name="connsiteY43" fmla="*/ 2743200 h 3555242"/>
              <a:gd name="connsiteX44" fmla="*/ 504967 w 4858603"/>
              <a:gd name="connsiteY44" fmla="*/ 2674962 h 3555242"/>
              <a:gd name="connsiteX45" fmla="*/ 395785 w 4858603"/>
              <a:gd name="connsiteY45" fmla="*/ 2634018 h 3555242"/>
              <a:gd name="connsiteX46" fmla="*/ 0 w 4858603"/>
              <a:gd name="connsiteY46" fmla="*/ 2019869 h 355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858603" h="3555242">
                <a:moveTo>
                  <a:pt x="0" y="2019869"/>
                </a:moveTo>
                <a:lnTo>
                  <a:pt x="1480782" y="1480782"/>
                </a:lnTo>
                <a:lnTo>
                  <a:pt x="1671851" y="1398896"/>
                </a:lnTo>
                <a:lnTo>
                  <a:pt x="1903863" y="1289714"/>
                </a:lnTo>
                <a:lnTo>
                  <a:pt x="2040340" y="1201003"/>
                </a:lnTo>
                <a:lnTo>
                  <a:pt x="2183642" y="1091821"/>
                </a:lnTo>
                <a:lnTo>
                  <a:pt x="2306471" y="1009935"/>
                </a:lnTo>
                <a:lnTo>
                  <a:pt x="2381534" y="934872"/>
                </a:lnTo>
                <a:lnTo>
                  <a:pt x="2483892" y="825690"/>
                </a:lnTo>
                <a:lnTo>
                  <a:pt x="2524836" y="743803"/>
                </a:lnTo>
                <a:lnTo>
                  <a:pt x="2593074" y="614150"/>
                </a:lnTo>
                <a:lnTo>
                  <a:pt x="2613546" y="504968"/>
                </a:lnTo>
                <a:lnTo>
                  <a:pt x="2620370" y="443553"/>
                </a:lnTo>
                <a:lnTo>
                  <a:pt x="3057098" y="320723"/>
                </a:lnTo>
                <a:lnTo>
                  <a:pt x="3405116" y="211541"/>
                </a:lnTo>
                <a:lnTo>
                  <a:pt x="3753134" y="95535"/>
                </a:lnTo>
                <a:lnTo>
                  <a:pt x="3978322" y="0"/>
                </a:lnTo>
                <a:lnTo>
                  <a:pt x="4189863" y="54591"/>
                </a:lnTo>
                <a:lnTo>
                  <a:pt x="4333164" y="136478"/>
                </a:lnTo>
                <a:lnTo>
                  <a:pt x="4462818" y="252484"/>
                </a:lnTo>
                <a:lnTo>
                  <a:pt x="4592471" y="395785"/>
                </a:lnTo>
                <a:lnTo>
                  <a:pt x="4688006" y="532263"/>
                </a:lnTo>
                <a:lnTo>
                  <a:pt x="4769892" y="723332"/>
                </a:lnTo>
                <a:lnTo>
                  <a:pt x="4804012" y="825690"/>
                </a:lnTo>
                <a:lnTo>
                  <a:pt x="4858603" y="1064526"/>
                </a:lnTo>
                <a:lnTo>
                  <a:pt x="4838131" y="1323833"/>
                </a:lnTo>
                <a:lnTo>
                  <a:pt x="4790364" y="1494430"/>
                </a:lnTo>
                <a:lnTo>
                  <a:pt x="4633415" y="1801505"/>
                </a:lnTo>
                <a:lnTo>
                  <a:pt x="4476466" y="1978926"/>
                </a:lnTo>
                <a:lnTo>
                  <a:pt x="4183039" y="2231409"/>
                </a:lnTo>
                <a:lnTo>
                  <a:pt x="3862316" y="2470245"/>
                </a:lnTo>
                <a:lnTo>
                  <a:pt x="3562066" y="2674962"/>
                </a:lnTo>
                <a:lnTo>
                  <a:pt x="3261815" y="2893326"/>
                </a:lnTo>
                <a:lnTo>
                  <a:pt x="2804615" y="3220872"/>
                </a:lnTo>
                <a:lnTo>
                  <a:pt x="2279176" y="3555242"/>
                </a:lnTo>
                <a:lnTo>
                  <a:pt x="2149522" y="3350526"/>
                </a:lnTo>
                <a:lnTo>
                  <a:pt x="1965277" y="3077571"/>
                </a:lnTo>
                <a:lnTo>
                  <a:pt x="1808328" y="3009332"/>
                </a:lnTo>
                <a:lnTo>
                  <a:pt x="1665027" y="2988860"/>
                </a:lnTo>
                <a:lnTo>
                  <a:pt x="1535373" y="3057099"/>
                </a:lnTo>
                <a:lnTo>
                  <a:pt x="1494430" y="3022979"/>
                </a:lnTo>
                <a:lnTo>
                  <a:pt x="1303361" y="2879678"/>
                </a:lnTo>
                <a:lnTo>
                  <a:pt x="1071349" y="2784144"/>
                </a:lnTo>
                <a:lnTo>
                  <a:pt x="873457" y="2743200"/>
                </a:lnTo>
                <a:lnTo>
                  <a:pt x="504967" y="2674962"/>
                </a:lnTo>
                <a:lnTo>
                  <a:pt x="395785" y="2634018"/>
                </a:lnTo>
                <a:lnTo>
                  <a:pt x="0" y="2019869"/>
                </a:lnTo>
                <a:close/>
              </a:path>
            </a:pathLst>
          </a:cu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M:\_PROJECT SHARED DATA\_CONSTRUCTION\_S-15\Marketing\Branding\Logo\Final Logo2.jpg"/>
          <p:cNvPicPr>
            <a:picLocks noChangeAspect="1" noChangeArrowheads="1"/>
          </p:cNvPicPr>
          <p:nvPr/>
        </p:nvPicPr>
        <p:blipFill rotWithShape="1">
          <a:blip r:embed="rId4" cstate="print"/>
          <a:srcRect l="4348"/>
          <a:stretch/>
        </p:blipFill>
        <p:spPr bwMode="auto">
          <a:xfrm>
            <a:off x="5372677" y="4566793"/>
            <a:ext cx="3352800" cy="975478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B37CE7C-425A-40B3-BC5D-C9EFD8B43E7D}"/>
              </a:ext>
            </a:extLst>
          </p:cNvPr>
          <p:cNvSpPr/>
          <p:nvPr/>
        </p:nvSpPr>
        <p:spPr>
          <a:xfrm>
            <a:off x="433865" y="6093034"/>
            <a:ext cx="7770579" cy="646309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defTabSz="914186"/>
            <a:r>
              <a:rPr lang="en-US" sz="1200" spc="-30" dirty="0"/>
              <a:t>Lane Gardner</a:t>
            </a:r>
          </a:p>
          <a:p>
            <a:pPr defTabSz="914186"/>
            <a:r>
              <a:rPr lang="en-US" sz="1200" spc="-30" dirty="0"/>
              <a:t>(904) 599-9001</a:t>
            </a:r>
          </a:p>
          <a:p>
            <a:pPr defTabSz="914186"/>
            <a:r>
              <a:rPr lang="en-US" sz="1200" spc="-30" dirty="0"/>
              <a:t>Lane.Gardner@Hines.com</a:t>
            </a:r>
          </a:p>
        </p:txBody>
      </p:sp>
    </p:spTree>
    <p:extLst>
      <p:ext uri="{BB962C8B-B14F-4D97-AF65-F5344CB8AC3E}">
        <p14:creationId xmlns:p14="http://schemas.microsoft.com/office/powerpoint/2010/main" val="236598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304800"/>
            <a:ext cx="8686800" cy="6019800"/>
          </a:xfrm>
          <a:prstGeom prst="rect">
            <a:avLst/>
          </a:prstGeom>
          <a:noFill/>
          <a:ln w="19050">
            <a:solidFill>
              <a:srgbClr val="289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89BB6"/>
              </a:solidFill>
            </a:endParaRPr>
          </a:p>
        </p:txBody>
      </p:sp>
      <p:pic>
        <p:nvPicPr>
          <p:cNvPr id="7171" name="Picture 5" descr="C:\Users\kjund\Documents\Kevin Hines\Hines Red Logo (PNG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172200"/>
            <a:ext cx="1117600" cy="32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76200"/>
            <a:ext cx="39377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submarket overview</a:t>
            </a:r>
          </a:p>
        </p:txBody>
      </p:sp>
      <p:sp>
        <p:nvSpPr>
          <p:cNvPr id="7174" name="Slide Number Placeholder 26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323013"/>
            <a:ext cx="449263" cy="2301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C016E20-3F22-4C04-929B-0512337604E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49382" y="6254844"/>
            <a:ext cx="1579418" cy="354386"/>
          </a:xfrm>
          <a:prstGeom prst="rect">
            <a:avLst/>
          </a:prstGeom>
        </p:spPr>
        <p:txBody>
          <a:bodyPr vert="horz" lIns="90264" tIns="45132" rIns="90264" bIns="45132" rtlCol="0" anchor="b"/>
          <a:lstStyle/>
          <a:p>
            <a:pPr algn="r" defTabSz="902641">
              <a:defRPr/>
            </a:pPr>
            <a:r>
              <a:rPr lang="en-US" sz="800" b="1" dirty="0">
                <a:solidFill>
                  <a:srgbClr val="63656B"/>
                </a:solidFill>
              </a:rPr>
              <a:t>Confidential and Proprietary </a:t>
            </a:r>
          </a:p>
        </p:txBody>
      </p:sp>
      <p:pic>
        <p:nvPicPr>
          <p:cNvPr id="11" name="Picture 3" descr="M:\_PROJECT SHARED DATA\_CONSTRUCTION\_S-15\Marketing\Branding\Logo\Final Lo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336765"/>
            <a:ext cx="1828800" cy="50894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21D9F5-0B88-4613-9A96-5AB5874C91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03"/>
          <a:stretch/>
        </p:blipFill>
        <p:spPr>
          <a:xfrm>
            <a:off x="457199" y="766465"/>
            <a:ext cx="5078261" cy="4084255"/>
          </a:xfrm>
          <a:prstGeom prst="rect">
            <a:avLst/>
          </a:prstGeom>
        </p:spPr>
      </p:pic>
      <p:pic>
        <p:nvPicPr>
          <p:cNvPr id="16" name="Picture 1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82D16D4-B635-49A5-A264-20747051D3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29" y="1533167"/>
            <a:ext cx="536620" cy="386366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B5E6EA9B-C491-46EB-B559-D876A970BC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0000"/>
          <a:stretch/>
        </p:blipFill>
        <p:spPr>
          <a:xfrm>
            <a:off x="1322393" y="2060010"/>
            <a:ext cx="643943" cy="3863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200759-B5AC-40E2-A1B6-DBD89AC5D1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39" y="2745908"/>
            <a:ext cx="544187" cy="145932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3201FA23-4FF1-47CD-A2FA-96459B568B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4" b="19214"/>
          <a:stretch/>
        </p:blipFill>
        <p:spPr>
          <a:xfrm>
            <a:off x="3615990" y="1688238"/>
            <a:ext cx="643943" cy="339633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5B470C-9EBA-4C3F-9648-465700047A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958" y="2711191"/>
            <a:ext cx="478466" cy="145932"/>
          </a:xfrm>
          <a:prstGeom prst="rect">
            <a:avLst/>
          </a:prstGeom>
        </p:spPr>
      </p:pic>
      <p:pic>
        <p:nvPicPr>
          <p:cNvPr id="7168" name="Picture 716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6DD9F5-88CC-4E68-AB36-42EF6FFE0BD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30111" r="10889" b="28667"/>
          <a:stretch/>
        </p:blipFill>
        <p:spPr>
          <a:xfrm>
            <a:off x="1184601" y="2938855"/>
            <a:ext cx="381000" cy="200782"/>
          </a:xfrm>
          <a:prstGeom prst="rect">
            <a:avLst/>
          </a:prstGeom>
        </p:spPr>
      </p:pic>
      <p:pic>
        <p:nvPicPr>
          <p:cNvPr id="7170" name="Picture 7169" descr="A close up of a logo&#10;&#10;Description automatically generated">
            <a:extLst>
              <a:ext uri="{FF2B5EF4-FFF2-40B4-BE49-F238E27FC236}">
                <a16:creationId xmlns:a16="http://schemas.microsoft.com/office/drawing/2014/main" id="{BBAA6803-C3B6-4E77-B289-CE129CC431B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96" b="38000"/>
          <a:stretch/>
        </p:blipFill>
        <p:spPr>
          <a:xfrm>
            <a:off x="1019227" y="4110547"/>
            <a:ext cx="947110" cy="23207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176" name="Picture 717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1A555F-6C27-4743-BEEE-922875F63BB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20874" r="27083" b="22059"/>
          <a:stretch/>
        </p:blipFill>
        <p:spPr>
          <a:xfrm>
            <a:off x="3021614" y="3165509"/>
            <a:ext cx="268738" cy="263491"/>
          </a:xfrm>
          <a:prstGeom prst="rect">
            <a:avLst/>
          </a:prstGeom>
        </p:spPr>
      </p:pic>
      <p:pic>
        <p:nvPicPr>
          <p:cNvPr id="7178" name="Picture 7177" descr="A close up of a sign&#10;&#10;Description automatically generated">
            <a:extLst>
              <a:ext uri="{FF2B5EF4-FFF2-40B4-BE49-F238E27FC236}">
                <a16:creationId xmlns:a16="http://schemas.microsoft.com/office/drawing/2014/main" id="{1A99B9DC-6D47-4CE0-B3A9-24676C147F8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11" y="2924823"/>
            <a:ext cx="418469" cy="2148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180" name="Picture 7179" descr="A close up of a logo&#10;&#10;Description automatically generated">
            <a:extLst>
              <a:ext uri="{FF2B5EF4-FFF2-40B4-BE49-F238E27FC236}">
                <a16:creationId xmlns:a16="http://schemas.microsoft.com/office/drawing/2014/main" id="{92179D0F-7FEB-4759-90C1-08D2F673FD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4" b="37615"/>
          <a:stretch/>
        </p:blipFill>
        <p:spPr>
          <a:xfrm>
            <a:off x="3734864" y="2905696"/>
            <a:ext cx="485601" cy="145932"/>
          </a:xfrm>
          <a:prstGeom prst="rect">
            <a:avLst/>
          </a:prstGeom>
        </p:spPr>
      </p:pic>
      <p:pic>
        <p:nvPicPr>
          <p:cNvPr id="7182" name="Picture 7181" descr="A close up of a logo&#10;&#10;Description automatically generated">
            <a:extLst>
              <a:ext uri="{FF2B5EF4-FFF2-40B4-BE49-F238E27FC236}">
                <a16:creationId xmlns:a16="http://schemas.microsoft.com/office/drawing/2014/main" id="{2396D687-E518-4775-B651-3FF845C4D81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7" b="33590"/>
          <a:stretch/>
        </p:blipFill>
        <p:spPr>
          <a:xfrm>
            <a:off x="1045976" y="3602742"/>
            <a:ext cx="526510" cy="150332"/>
          </a:xfrm>
          <a:prstGeom prst="rect">
            <a:avLst/>
          </a:prstGeom>
        </p:spPr>
      </p:pic>
      <p:pic>
        <p:nvPicPr>
          <p:cNvPr id="7184" name="Picture 718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7C5DBF-A7DB-4789-84EA-54F65C28CD7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9" b="30003"/>
          <a:stretch/>
        </p:blipFill>
        <p:spPr>
          <a:xfrm>
            <a:off x="2034170" y="3291764"/>
            <a:ext cx="411698" cy="163354"/>
          </a:xfrm>
          <a:prstGeom prst="rect">
            <a:avLst/>
          </a:prstGeom>
        </p:spPr>
      </p:pic>
      <p:pic>
        <p:nvPicPr>
          <p:cNvPr id="7186" name="Picture 7185" descr="A close up of a logo&#10;&#10;Description automatically generated">
            <a:extLst>
              <a:ext uri="{FF2B5EF4-FFF2-40B4-BE49-F238E27FC236}">
                <a16:creationId xmlns:a16="http://schemas.microsoft.com/office/drawing/2014/main" id="{52CD2E3F-C080-4AFF-8405-89C28D28132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8" b="37692"/>
          <a:stretch/>
        </p:blipFill>
        <p:spPr>
          <a:xfrm>
            <a:off x="1039091" y="3333533"/>
            <a:ext cx="526510" cy="128732"/>
          </a:xfrm>
          <a:prstGeom prst="rect">
            <a:avLst/>
          </a:prstGeom>
        </p:spPr>
      </p:pic>
      <p:pic>
        <p:nvPicPr>
          <p:cNvPr id="7188" name="Picture 718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42C8BC-067C-4953-A677-D03B3EDC4AD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9677" r="13333" b="29259"/>
          <a:stretch/>
        </p:blipFill>
        <p:spPr>
          <a:xfrm>
            <a:off x="2184436" y="2434281"/>
            <a:ext cx="489339" cy="152401"/>
          </a:xfrm>
          <a:prstGeom prst="rect">
            <a:avLst/>
          </a:prstGeom>
        </p:spPr>
      </p:pic>
      <p:pic>
        <p:nvPicPr>
          <p:cNvPr id="7190" name="Picture 7189" descr="A close up of a logo&#10;&#10;Description automatically generated">
            <a:extLst>
              <a:ext uri="{FF2B5EF4-FFF2-40B4-BE49-F238E27FC236}">
                <a16:creationId xmlns:a16="http://schemas.microsoft.com/office/drawing/2014/main" id="{08371A12-1178-464C-99D5-ACC3BABF4611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0" b="30000"/>
          <a:stretch/>
        </p:blipFill>
        <p:spPr>
          <a:xfrm>
            <a:off x="2816153" y="2480909"/>
            <a:ext cx="384248" cy="146323"/>
          </a:xfrm>
          <a:prstGeom prst="rect">
            <a:avLst/>
          </a:prstGeom>
        </p:spPr>
      </p:pic>
      <p:pic>
        <p:nvPicPr>
          <p:cNvPr id="7192" name="Picture 7191" descr="A close up of a logo&#10;&#10;Description automatically generated">
            <a:extLst>
              <a:ext uri="{FF2B5EF4-FFF2-40B4-BE49-F238E27FC236}">
                <a16:creationId xmlns:a16="http://schemas.microsoft.com/office/drawing/2014/main" id="{67077CED-BD81-4622-86DB-4C7BD442A6E7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32385" r="10889" b="32470"/>
          <a:stretch/>
        </p:blipFill>
        <p:spPr>
          <a:xfrm>
            <a:off x="4736860" y="4362632"/>
            <a:ext cx="593977" cy="267854"/>
          </a:xfrm>
          <a:prstGeom prst="rect">
            <a:avLst/>
          </a:prstGeom>
        </p:spPr>
      </p:pic>
      <p:pic>
        <p:nvPicPr>
          <p:cNvPr id="7194" name="Picture 7193" descr="A picture containing game, basketball, table&#10;&#10;Description automatically generated">
            <a:extLst>
              <a:ext uri="{FF2B5EF4-FFF2-40B4-BE49-F238E27FC236}">
                <a16:creationId xmlns:a16="http://schemas.microsoft.com/office/drawing/2014/main" id="{9B10B320-0BA3-453E-9457-E84249283EA5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18159" r="4872" b="16681"/>
          <a:stretch/>
        </p:blipFill>
        <p:spPr>
          <a:xfrm>
            <a:off x="3965861" y="971513"/>
            <a:ext cx="429126" cy="314052"/>
          </a:xfrm>
          <a:prstGeom prst="rect">
            <a:avLst/>
          </a:prstGeom>
        </p:spPr>
      </p:pic>
      <p:sp>
        <p:nvSpPr>
          <p:cNvPr id="7195" name="TextBox 7194">
            <a:extLst>
              <a:ext uri="{FF2B5EF4-FFF2-40B4-BE49-F238E27FC236}">
                <a16:creationId xmlns:a16="http://schemas.microsoft.com/office/drawing/2014/main" id="{DB9BA510-AEC0-466B-B312-BB2E873C0545}"/>
              </a:ext>
            </a:extLst>
          </p:cNvPr>
          <p:cNvSpPr txBox="1"/>
          <p:nvPr/>
        </p:nvSpPr>
        <p:spPr>
          <a:xfrm>
            <a:off x="5481742" y="766465"/>
            <a:ext cx="3490187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Southside is the largest submarket and new epicenter of Jacksonville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69,000 office jobs in the area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u="sng" dirty="0"/>
              <a:t>+</a:t>
            </a:r>
            <a:r>
              <a:rPr lang="en-US" sz="1100" dirty="0"/>
              <a:t> 16.3M SF of office space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u="sng" dirty="0"/>
              <a:t>+</a:t>
            </a:r>
            <a:r>
              <a:rPr lang="en-US" sz="1100" dirty="0"/>
              <a:t> 3.5M SF of retail</a:t>
            </a:r>
            <a:endParaRPr lang="en-US" sz="1100" u="sng" dirty="0"/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5,210 Multifamily units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McKesson, Availity, Web.com recently relocated, increase of  </a:t>
            </a:r>
            <a:r>
              <a:rPr lang="en-US" sz="1200" u="sng" dirty="0"/>
              <a:t>+</a:t>
            </a:r>
            <a:r>
              <a:rPr lang="en-US" sz="1200" dirty="0"/>
              <a:t> 2,000 office jobs</a:t>
            </a:r>
            <a:endParaRPr lang="en-US" sz="1200" u="sng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St. Johns Town Center is regional destination for shopping, dining, and entertainment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University of North Florida enrolls 16,000+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Mayo Clinic is 10 minutes away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15 minutes from downtown and the beach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b="1" dirty="0"/>
          </a:p>
        </p:txBody>
      </p:sp>
      <p:sp>
        <p:nvSpPr>
          <p:cNvPr id="7196" name="Star: 5 Points 7195">
            <a:extLst>
              <a:ext uri="{FF2B5EF4-FFF2-40B4-BE49-F238E27FC236}">
                <a16:creationId xmlns:a16="http://schemas.microsoft.com/office/drawing/2014/main" id="{BFB5605E-19B2-4BF3-A16C-219EAC67254F}"/>
              </a:ext>
            </a:extLst>
          </p:cNvPr>
          <p:cNvSpPr/>
          <p:nvPr/>
        </p:nvSpPr>
        <p:spPr>
          <a:xfrm>
            <a:off x="4729915" y="3365445"/>
            <a:ext cx="288320" cy="289320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8" name="Freeform: Shape 7197">
            <a:extLst>
              <a:ext uri="{FF2B5EF4-FFF2-40B4-BE49-F238E27FC236}">
                <a16:creationId xmlns:a16="http://schemas.microsoft.com/office/drawing/2014/main" id="{3B85A50B-FC0F-4B1E-9786-2EFE8481CE64}"/>
              </a:ext>
            </a:extLst>
          </p:cNvPr>
          <p:cNvSpPr/>
          <p:nvPr/>
        </p:nvSpPr>
        <p:spPr>
          <a:xfrm>
            <a:off x="4335439" y="2561230"/>
            <a:ext cx="900752" cy="1214651"/>
          </a:xfrm>
          <a:custGeom>
            <a:avLst/>
            <a:gdLst>
              <a:gd name="connsiteX0" fmla="*/ 0 w 900752"/>
              <a:gd name="connsiteY0" fmla="*/ 31845 h 1214651"/>
              <a:gd name="connsiteX1" fmla="*/ 27295 w 900752"/>
              <a:gd name="connsiteY1" fmla="*/ 486770 h 1214651"/>
              <a:gd name="connsiteX2" fmla="*/ 150125 w 900752"/>
              <a:gd name="connsiteY2" fmla="*/ 564107 h 1214651"/>
              <a:gd name="connsiteX3" fmla="*/ 254758 w 900752"/>
              <a:gd name="connsiteY3" fmla="*/ 677839 h 1214651"/>
              <a:gd name="connsiteX4" fmla="*/ 309349 w 900752"/>
              <a:gd name="connsiteY4" fmla="*/ 823415 h 1214651"/>
              <a:gd name="connsiteX5" fmla="*/ 332095 w 900752"/>
              <a:gd name="connsiteY5" fmla="*/ 1214651 h 1214651"/>
              <a:gd name="connsiteX6" fmla="*/ 900752 w 900752"/>
              <a:gd name="connsiteY6" fmla="*/ 1196454 h 1214651"/>
              <a:gd name="connsiteX7" fmla="*/ 796119 w 900752"/>
              <a:gd name="connsiteY7" fmla="*/ 677839 h 1214651"/>
              <a:gd name="connsiteX8" fmla="*/ 736979 w 900752"/>
              <a:gd name="connsiteY8" fmla="*/ 423080 h 1214651"/>
              <a:gd name="connsiteX9" fmla="*/ 609600 w 900752"/>
              <a:gd name="connsiteY9" fmla="*/ 259307 h 1214651"/>
              <a:gd name="connsiteX10" fmla="*/ 473122 w 900752"/>
              <a:gd name="connsiteY10" fmla="*/ 145576 h 1214651"/>
              <a:gd name="connsiteX11" fmla="*/ 268406 w 900752"/>
              <a:gd name="connsiteY11" fmla="*/ 31845 h 1214651"/>
              <a:gd name="connsiteX12" fmla="*/ 118280 w 900752"/>
              <a:gd name="connsiteY12" fmla="*/ 0 h 1214651"/>
              <a:gd name="connsiteX13" fmla="*/ 0 w 900752"/>
              <a:gd name="connsiteY13" fmla="*/ 31845 h 1214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0752" h="1214651">
                <a:moveTo>
                  <a:pt x="0" y="31845"/>
                </a:moveTo>
                <a:lnTo>
                  <a:pt x="27295" y="486770"/>
                </a:lnTo>
                <a:lnTo>
                  <a:pt x="150125" y="564107"/>
                </a:lnTo>
                <a:lnTo>
                  <a:pt x="254758" y="677839"/>
                </a:lnTo>
                <a:lnTo>
                  <a:pt x="309349" y="823415"/>
                </a:lnTo>
                <a:lnTo>
                  <a:pt x="332095" y="1214651"/>
                </a:lnTo>
                <a:lnTo>
                  <a:pt x="900752" y="1196454"/>
                </a:lnTo>
                <a:lnTo>
                  <a:pt x="796119" y="677839"/>
                </a:lnTo>
                <a:lnTo>
                  <a:pt x="736979" y="423080"/>
                </a:lnTo>
                <a:lnTo>
                  <a:pt x="609600" y="259307"/>
                </a:lnTo>
                <a:lnTo>
                  <a:pt x="473122" y="145576"/>
                </a:lnTo>
                <a:lnTo>
                  <a:pt x="268406" y="31845"/>
                </a:lnTo>
                <a:lnTo>
                  <a:pt x="118280" y="0"/>
                </a:lnTo>
                <a:lnTo>
                  <a:pt x="0" y="3184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bject 69">
            <a:extLst>
              <a:ext uri="{FF2B5EF4-FFF2-40B4-BE49-F238E27FC236}">
                <a16:creationId xmlns:a16="http://schemas.microsoft.com/office/drawing/2014/main" id="{E831E310-F885-49C9-A0BC-5BCCA4804EFA}"/>
              </a:ext>
            </a:extLst>
          </p:cNvPr>
          <p:cNvSpPr/>
          <p:nvPr/>
        </p:nvSpPr>
        <p:spPr>
          <a:xfrm>
            <a:off x="4263142" y="2622392"/>
            <a:ext cx="429126" cy="2347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869044B-6D47-4DC0-86BC-0D6543A2F65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60672" y="3154413"/>
            <a:ext cx="429126" cy="116769"/>
          </a:xfrm>
          <a:prstGeom prst="rect">
            <a:avLst/>
          </a:prstGeom>
        </p:spPr>
      </p:pic>
      <p:sp>
        <p:nvSpPr>
          <p:cNvPr id="34" name="object 82">
            <a:extLst>
              <a:ext uri="{FF2B5EF4-FFF2-40B4-BE49-F238E27FC236}">
                <a16:creationId xmlns:a16="http://schemas.microsoft.com/office/drawing/2014/main" id="{49FE40C7-5DD4-4B65-8AFB-C214387BAC5A}"/>
              </a:ext>
            </a:extLst>
          </p:cNvPr>
          <p:cNvSpPr/>
          <p:nvPr/>
        </p:nvSpPr>
        <p:spPr>
          <a:xfrm>
            <a:off x="4713232" y="2909333"/>
            <a:ext cx="390717" cy="21931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7EA813D-8859-4673-BC35-D0BF06B5E5ED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t="27989" r="2616" b="29092"/>
          <a:stretch/>
        </p:blipFill>
        <p:spPr>
          <a:xfrm>
            <a:off x="4887826" y="860685"/>
            <a:ext cx="534996" cy="2422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F97D480-30E6-46E9-BBB8-7A30AB92ED88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6" b="34756"/>
          <a:stretch/>
        </p:blipFill>
        <p:spPr>
          <a:xfrm>
            <a:off x="3083772" y="2154271"/>
            <a:ext cx="584112" cy="28819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39B4F9E-7451-4026-8B71-9EA08AA04366}"/>
              </a:ext>
            </a:extLst>
          </p:cNvPr>
          <p:cNvSpPr/>
          <p:nvPr/>
        </p:nvSpPr>
        <p:spPr>
          <a:xfrm>
            <a:off x="3205981" y="3213405"/>
            <a:ext cx="1414574" cy="1339658"/>
          </a:xfrm>
          <a:prstGeom prst="ellipse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EC1553-4B82-439A-B142-82607F2F7016}"/>
              </a:ext>
            </a:extLst>
          </p:cNvPr>
          <p:cNvSpPr txBox="1"/>
          <p:nvPr/>
        </p:nvSpPr>
        <p:spPr>
          <a:xfrm>
            <a:off x="3404347" y="3579874"/>
            <a:ext cx="10798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/>
              <a:t>+</a:t>
            </a:r>
            <a:r>
              <a:rPr lang="en-US" sz="1100" b="1" dirty="0"/>
              <a:t> 1,650 residential units</a:t>
            </a:r>
            <a:endParaRPr lang="en-US" sz="1100" b="1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304800"/>
            <a:ext cx="8686800" cy="6019800"/>
          </a:xfrm>
          <a:prstGeom prst="rect">
            <a:avLst/>
          </a:prstGeom>
          <a:noFill/>
          <a:ln w="19050">
            <a:solidFill>
              <a:srgbClr val="289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89BB6"/>
              </a:solidFill>
            </a:endParaRPr>
          </a:p>
        </p:txBody>
      </p:sp>
      <p:pic>
        <p:nvPicPr>
          <p:cNvPr id="7171" name="Picture 5" descr="C:\Users\kjund\Documents\Kevin Hines\Hines Red Logo (PNG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172200"/>
            <a:ext cx="1117600" cy="32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76200"/>
            <a:ext cx="39377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Southside quarter</a:t>
            </a:r>
          </a:p>
        </p:txBody>
      </p:sp>
      <p:sp>
        <p:nvSpPr>
          <p:cNvPr id="7174" name="Slide Number Placeholder 26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323013"/>
            <a:ext cx="449263" cy="2301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C016E20-3F22-4C04-929B-0512337604E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49382" y="6254844"/>
            <a:ext cx="1579418" cy="354386"/>
          </a:xfrm>
          <a:prstGeom prst="rect">
            <a:avLst/>
          </a:prstGeom>
        </p:spPr>
        <p:txBody>
          <a:bodyPr vert="horz" lIns="90264" tIns="45132" rIns="90264" bIns="45132" rtlCol="0" anchor="b"/>
          <a:lstStyle/>
          <a:p>
            <a:pPr algn="r" defTabSz="902641">
              <a:defRPr/>
            </a:pPr>
            <a:r>
              <a:rPr lang="en-US" sz="800" b="1" dirty="0">
                <a:solidFill>
                  <a:srgbClr val="63656B"/>
                </a:solidFill>
              </a:rPr>
              <a:t>Confidential and Proprietary </a:t>
            </a:r>
          </a:p>
        </p:txBody>
      </p:sp>
      <p:pic>
        <p:nvPicPr>
          <p:cNvPr id="11" name="Picture 3" descr="M:\_PROJECT SHARED DATA\_CONSTRUCTION\_S-15\Marketing\Branding\Logo\Final Lo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336765"/>
            <a:ext cx="1828800" cy="508945"/>
          </a:xfrm>
          <a:prstGeom prst="rect">
            <a:avLst/>
          </a:prstGeom>
          <a:noFill/>
        </p:spPr>
      </p:pic>
      <p:sp>
        <p:nvSpPr>
          <p:cNvPr id="7195" name="TextBox 7194">
            <a:extLst>
              <a:ext uri="{FF2B5EF4-FFF2-40B4-BE49-F238E27FC236}">
                <a16:creationId xmlns:a16="http://schemas.microsoft.com/office/drawing/2014/main" id="{DB9BA510-AEC0-466B-B312-BB2E873C0545}"/>
              </a:ext>
            </a:extLst>
          </p:cNvPr>
          <p:cNvSpPr txBox="1"/>
          <p:nvPr/>
        </p:nvSpPr>
        <p:spPr>
          <a:xfrm>
            <a:off x="4394988" y="1035407"/>
            <a:ext cx="444421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Best location in Jacksonville’s most active submarket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Retail, office, hotel, residential, and green space in an integrated walkable environment developed by Hines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McKesson’s medical surgical division recently occupied 125k sf office, bringing 700-800 employees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SUR, Hines developed 306-unit luxury apartment in lease up (currently 82% leased) 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Hines to develop Phase 2 multifamily with </a:t>
            </a:r>
            <a:r>
              <a:rPr lang="en-US" sz="1200" u="sng" dirty="0"/>
              <a:t>+</a:t>
            </a:r>
            <a:r>
              <a:rPr lang="en-US" sz="1200" dirty="0"/>
              <a:t> 306 units</a:t>
            </a:r>
            <a:endParaRPr lang="en-US" sz="1200" u="sng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Tidal Pointe by David Weekly, 135 homes for sale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St. Vincent’s Urgent Care, opened Q1 2019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Dunkin’ Donuts, scheduled to open May 2020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Hotel under contract and additional activity on outparcels</a:t>
            </a: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3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7EE38-2B97-4B1E-8CBD-5BCD86D46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17" y="739945"/>
            <a:ext cx="3916755" cy="531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6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7269" y="303811"/>
            <a:ext cx="8686800" cy="6019800"/>
          </a:xfrm>
          <a:prstGeom prst="rect">
            <a:avLst/>
          </a:prstGeom>
          <a:noFill/>
          <a:ln w="19050">
            <a:solidFill>
              <a:srgbClr val="289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89BB6"/>
              </a:solidFill>
            </a:endParaRPr>
          </a:p>
        </p:txBody>
      </p:sp>
      <p:pic>
        <p:nvPicPr>
          <p:cNvPr id="7171" name="Picture 5" descr="C:\Users\kjund\Documents\Kevin Hines\Hines Red Logo (PNG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172200"/>
            <a:ext cx="1117600" cy="32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76200"/>
            <a:ext cx="39377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 overview</a:t>
            </a:r>
          </a:p>
        </p:txBody>
      </p:sp>
      <p:sp>
        <p:nvSpPr>
          <p:cNvPr id="7174" name="Slide Number Placeholder 26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323013"/>
            <a:ext cx="449263" cy="2301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C016E20-3F22-4C04-929B-0512337604E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49382" y="6254844"/>
            <a:ext cx="1579418" cy="354386"/>
          </a:xfrm>
          <a:prstGeom prst="rect">
            <a:avLst/>
          </a:prstGeom>
        </p:spPr>
        <p:txBody>
          <a:bodyPr vert="horz" lIns="90264" tIns="45132" rIns="90264" bIns="45132" rtlCol="0" anchor="b"/>
          <a:lstStyle/>
          <a:p>
            <a:pPr algn="r" defTabSz="902641">
              <a:defRPr/>
            </a:pPr>
            <a:r>
              <a:rPr lang="en-US" sz="800" b="1" dirty="0">
                <a:solidFill>
                  <a:srgbClr val="63656B"/>
                </a:solidFill>
              </a:rPr>
              <a:t>Confidential and Proprietary </a:t>
            </a:r>
          </a:p>
        </p:txBody>
      </p:sp>
      <p:pic>
        <p:nvPicPr>
          <p:cNvPr id="11" name="Picture 3" descr="M:\_PROJECT SHARED DATA\_CONSTRUCTION\_S-15\Marketing\Branding\Logo\Final Lo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336765"/>
            <a:ext cx="1828800" cy="508945"/>
          </a:xfrm>
          <a:prstGeom prst="rect">
            <a:avLst/>
          </a:prstGeom>
          <a:noFill/>
        </p:spPr>
      </p:pic>
      <p:sp>
        <p:nvSpPr>
          <p:cNvPr id="7195" name="TextBox 7194">
            <a:extLst>
              <a:ext uri="{FF2B5EF4-FFF2-40B4-BE49-F238E27FC236}">
                <a16:creationId xmlns:a16="http://schemas.microsoft.com/office/drawing/2014/main" id="{DB9BA510-AEC0-466B-B312-BB2E873C0545}"/>
              </a:ext>
            </a:extLst>
          </p:cNvPr>
          <p:cNvSpPr txBox="1"/>
          <p:nvPr/>
        </p:nvSpPr>
        <p:spPr>
          <a:xfrm>
            <a:off x="4198135" y="765476"/>
            <a:ext cx="48381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5 to 7 acres available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80,000 to 100,000+ square feet available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Site is fully entitled, zoned, and ready for development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No on site detention required, master storm water system in place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Convenient access to I-295 and J.T. Butler Blvd. </a:t>
            </a:r>
            <a:r>
              <a:rPr lang="en-US" sz="1200" u="sng" dirty="0"/>
              <a:t>+</a:t>
            </a:r>
            <a:r>
              <a:rPr lang="en-US" sz="1200" dirty="0"/>
              <a:t> 243,500 AADT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Highly visible site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Pylon signage available along I-295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Directly adjacent to high-quality office tenants, McKesson, Availity, Web.com, Deutsche Bank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 unique opportunity to be part of a Hines market defining mixed-use project in Jacksonville’s fastest growing submarket.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dirty="0"/>
          </a:p>
        </p:txBody>
      </p:sp>
      <p:pic>
        <p:nvPicPr>
          <p:cNvPr id="15" name="Picture 14" descr="A picture containing outdoor, nature, building, road&#10;&#10;Description automatically generated">
            <a:extLst>
              <a:ext uri="{FF2B5EF4-FFF2-40B4-BE49-F238E27FC236}">
                <a16:creationId xmlns:a16="http://schemas.microsoft.com/office/drawing/2014/main" id="{CD2E32C1-B0AF-4C6B-80D1-19197DFEB3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/>
          <a:stretch/>
        </p:blipFill>
        <p:spPr>
          <a:xfrm>
            <a:off x="453340" y="771015"/>
            <a:ext cx="3716909" cy="52229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920FEF-EF01-4429-8E77-47FC593FC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103299"/>
            <a:ext cx="152400" cy="3392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E7F5E21-9C4E-4B15-80AD-8A63D367E998}"/>
              </a:ext>
            </a:extLst>
          </p:cNvPr>
          <p:cNvSpPr/>
          <p:nvPr/>
        </p:nvSpPr>
        <p:spPr>
          <a:xfrm rot="17205882">
            <a:off x="2478515" y="4845964"/>
            <a:ext cx="1900970" cy="369332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+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118,000 AADT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80E6E4-9068-4838-B691-335DFDA9F2EF}"/>
              </a:ext>
            </a:extLst>
          </p:cNvPr>
          <p:cNvSpPr/>
          <p:nvPr/>
        </p:nvSpPr>
        <p:spPr>
          <a:xfrm>
            <a:off x="1452911" y="1734667"/>
            <a:ext cx="1334724" cy="2769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+</a:t>
            </a:r>
            <a:r>
              <a:rPr lang="en-US" sz="1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128,500 AADT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5018BDD-40B0-4784-866A-DBB9D7E1A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7600" y="3593725"/>
            <a:ext cx="357217" cy="285869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C7F9E14-44CA-4AA8-B527-AB88E368728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32385" r="10889" b="32470"/>
          <a:stretch/>
        </p:blipFill>
        <p:spPr>
          <a:xfrm>
            <a:off x="1768735" y="4712408"/>
            <a:ext cx="593977" cy="267854"/>
          </a:xfrm>
          <a:prstGeom prst="rect">
            <a:avLst/>
          </a:prstGeom>
        </p:spPr>
      </p:pic>
      <p:sp>
        <p:nvSpPr>
          <p:cNvPr id="18" name="object 69">
            <a:extLst>
              <a:ext uri="{FF2B5EF4-FFF2-40B4-BE49-F238E27FC236}">
                <a16:creationId xmlns:a16="http://schemas.microsoft.com/office/drawing/2014/main" id="{DAFB377F-4887-449E-9A69-7AA4BBD1F62B}"/>
              </a:ext>
            </a:extLst>
          </p:cNvPr>
          <p:cNvSpPr/>
          <p:nvPr/>
        </p:nvSpPr>
        <p:spPr>
          <a:xfrm>
            <a:off x="1933586" y="2187936"/>
            <a:ext cx="429126" cy="2678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2">
            <a:extLst>
              <a:ext uri="{FF2B5EF4-FFF2-40B4-BE49-F238E27FC236}">
                <a16:creationId xmlns:a16="http://schemas.microsoft.com/office/drawing/2014/main" id="{AA67BE74-8C58-48DA-AC1F-5DB734826699}"/>
              </a:ext>
            </a:extLst>
          </p:cNvPr>
          <p:cNvSpPr/>
          <p:nvPr/>
        </p:nvSpPr>
        <p:spPr>
          <a:xfrm>
            <a:off x="3071122" y="2455791"/>
            <a:ext cx="390717" cy="2193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451763-2BCB-481A-838B-1FF740717F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2053494"/>
            <a:ext cx="478466" cy="145932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508EE267-8044-43A4-ACF9-60FE3D0B297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4" b="37615"/>
          <a:stretch/>
        </p:blipFill>
        <p:spPr>
          <a:xfrm>
            <a:off x="525604" y="1911098"/>
            <a:ext cx="485601" cy="1459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75C3B34-ABB9-44CC-BAB7-6246B1AEAB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3586" y="2499098"/>
            <a:ext cx="429126" cy="11676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C0C37AC-5265-48B4-96D1-C729CDFED092}"/>
              </a:ext>
            </a:extLst>
          </p:cNvPr>
          <p:cNvSpPr/>
          <p:nvPr/>
        </p:nvSpPr>
        <p:spPr>
          <a:xfrm>
            <a:off x="1652261" y="2675108"/>
            <a:ext cx="1243339" cy="674073"/>
          </a:xfrm>
          <a:custGeom>
            <a:avLst/>
            <a:gdLst>
              <a:gd name="connsiteX0" fmla="*/ 409516 w 1312697"/>
              <a:gd name="connsiteY0" fmla="*/ 95367 h 690007"/>
              <a:gd name="connsiteX1" fmla="*/ 1060255 w 1312697"/>
              <a:gd name="connsiteY1" fmla="*/ 0 h 690007"/>
              <a:gd name="connsiteX2" fmla="*/ 1312697 w 1312697"/>
              <a:gd name="connsiteY2" fmla="*/ 286100 h 690007"/>
              <a:gd name="connsiteX3" fmla="*/ 1206110 w 1312697"/>
              <a:gd name="connsiteY3" fmla="*/ 650738 h 690007"/>
              <a:gd name="connsiteX4" fmla="*/ 426346 w 1312697"/>
              <a:gd name="connsiteY4" fmla="*/ 690007 h 690007"/>
              <a:gd name="connsiteX5" fmla="*/ 0 w 1312697"/>
              <a:gd name="connsiteY5" fmla="*/ 633909 h 690007"/>
              <a:gd name="connsiteX6" fmla="*/ 409516 w 1312697"/>
              <a:gd name="connsiteY6" fmla="*/ 95367 h 69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697" h="690007">
                <a:moveTo>
                  <a:pt x="409516" y="95367"/>
                </a:moveTo>
                <a:lnTo>
                  <a:pt x="1060255" y="0"/>
                </a:lnTo>
                <a:lnTo>
                  <a:pt x="1312697" y="286100"/>
                </a:lnTo>
                <a:lnTo>
                  <a:pt x="1206110" y="650738"/>
                </a:lnTo>
                <a:lnTo>
                  <a:pt x="426346" y="690007"/>
                </a:lnTo>
                <a:lnTo>
                  <a:pt x="0" y="633909"/>
                </a:lnTo>
                <a:lnTo>
                  <a:pt x="409516" y="9536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5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7269" y="303811"/>
            <a:ext cx="8686800" cy="6019800"/>
          </a:xfrm>
          <a:prstGeom prst="rect">
            <a:avLst/>
          </a:prstGeom>
          <a:noFill/>
          <a:ln w="19050">
            <a:solidFill>
              <a:srgbClr val="289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89BB6"/>
              </a:solidFill>
            </a:endParaRPr>
          </a:p>
        </p:txBody>
      </p:sp>
      <p:pic>
        <p:nvPicPr>
          <p:cNvPr id="7171" name="Picture 5" descr="C:\Users\kjund\Documents\Kevin Hines\Hines Red Logo (PNG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172200"/>
            <a:ext cx="1117600" cy="32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76200"/>
            <a:ext cx="39377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Live-work-play</a:t>
            </a:r>
          </a:p>
        </p:txBody>
      </p:sp>
      <p:sp>
        <p:nvSpPr>
          <p:cNvPr id="7174" name="Slide Number Placeholder 26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323013"/>
            <a:ext cx="449263" cy="2301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C016E20-3F22-4C04-929B-0512337604E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49382" y="6254844"/>
            <a:ext cx="1579418" cy="354386"/>
          </a:xfrm>
          <a:prstGeom prst="rect">
            <a:avLst/>
          </a:prstGeom>
        </p:spPr>
        <p:txBody>
          <a:bodyPr vert="horz" lIns="90264" tIns="45132" rIns="90264" bIns="45132" rtlCol="0" anchor="b"/>
          <a:lstStyle/>
          <a:p>
            <a:pPr algn="r" defTabSz="902641">
              <a:defRPr/>
            </a:pPr>
            <a:r>
              <a:rPr lang="en-US" sz="800" b="1" dirty="0">
                <a:solidFill>
                  <a:srgbClr val="63656B"/>
                </a:solidFill>
              </a:rPr>
              <a:t>Confidential and Proprietary </a:t>
            </a:r>
          </a:p>
        </p:txBody>
      </p:sp>
      <p:pic>
        <p:nvPicPr>
          <p:cNvPr id="11" name="Picture 3" descr="M:\_PROJECT SHARED DATA\_CONSTRUCTION\_S-15\Marketing\Branding\Logo\Final Lo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336765"/>
            <a:ext cx="1828800" cy="508945"/>
          </a:xfrm>
          <a:prstGeom prst="rect">
            <a:avLst/>
          </a:prstGeom>
          <a:noFill/>
        </p:spPr>
      </p:pic>
      <p:pic>
        <p:nvPicPr>
          <p:cNvPr id="8" name="Picture 7" descr="A house in the middle of a road&#10;&#10;Description automatically generated">
            <a:extLst>
              <a:ext uri="{FF2B5EF4-FFF2-40B4-BE49-F238E27FC236}">
                <a16:creationId xmlns:a16="http://schemas.microsoft.com/office/drawing/2014/main" id="{33C703D2-74B4-43CB-AD6D-85E5B7FE9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60" y="1005120"/>
            <a:ext cx="3746171" cy="21091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 descr="A large white building&#10;&#10;Description automatically generated">
            <a:extLst>
              <a:ext uri="{FF2B5EF4-FFF2-40B4-BE49-F238E27FC236}">
                <a16:creationId xmlns:a16="http://schemas.microsoft.com/office/drawing/2014/main" id="{95CEBCE3-B906-4B05-A752-D988AD247D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1"/>
          <a:stretch/>
        </p:blipFill>
        <p:spPr>
          <a:xfrm>
            <a:off x="457200" y="3220219"/>
            <a:ext cx="3823335" cy="23440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32E515-0258-4C12-9E29-4A37D48930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" t="8287" r="-355" b="11992"/>
          <a:stretch/>
        </p:blipFill>
        <p:spPr>
          <a:xfrm>
            <a:off x="685800" y="705329"/>
            <a:ext cx="3822192" cy="22853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1B50D5-DCF6-4076-AD5A-F9F3A31ED2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7"/>
          <a:stretch/>
        </p:blipFill>
        <p:spPr>
          <a:xfrm>
            <a:off x="4863467" y="3372885"/>
            <a:ext cx="3822192" cy="25697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605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7269" y="303811"/>
            <a:ext cx="8686800" cy="6019800"/>
          </a:xfrm>
          <a:prstGeom prst="rect">
            <a:avLst/>
          </a:prstGeom>
          <a:noFill/>
          <a:ln w="19050">
            <a:solidFill>
              <a:srgbClr val="289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89BB6"/>
              </a:solidFill>
            </a:endParaRPr>
          </a:p>
        </p:txBody>
      </p:sp>
      <p:pic>
        <p:nvPicPr>
          <p:cNvPr id="7171" name="Picture 5" descr="C:\Users\kjund\Documents\Kevin Hines\Hines Red Logo (PNG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6172200"/>
            <a:ext cx="1117600" cy="32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76200"/>
            <a:ext cx="4572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Demographic overview</a:t>
            </a:r>
          </a:p>
        </p:txBody>
      </p:sp>
      <p:sp>
        <p:nvSpPr>
          <p:cNvPr id="7174" name="Slide Number Placeholder 26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323013"/>
            <a:ext cx="449263" cy="2301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C016E20-3F22-4C04-929B-0512337604E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49382" y="6254844"/>
            <a:ext cx="1579418" cy="354386"/>
          </a:xfrm>
          <a:prstGeom prst="rect">
            <a:avLst/>
          </a:prstGeom>
        </p:spPr>
        <p:txBody>
          <a:bodyPr vert="horz" lIns="90264" tIns="45132" rIns="90264" bIns="45132" rtlCol="0" anchor="b"/>
          <a:lstStyle/>
          <a:p>
            <a:pPr algn="r" defTabSz="902641">
              <a:defRPr/>
            </a:pPr>
            <a:r>
              <a:rPr lang="en-US" sz="800" b="1" dirty="0">
                <a:solidFill>
                  <a:srgbClr val="63656B"/>
                </a:solidFill>
              </a:rPr>
              <a:t>Confidential and Proprietary </a:t>
            </a:r>
          </a:p>
        </p:txBody>
      </p:sp>
      <p:pic>
        <p:nvPicPr>
          <p:cNvPr id="11" name="Picture 3" descr="M:\_PROJECT SHARED DATA\_CONSTRUCTION\_S-15\Marketing\Branding\Logo\Final Lo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336765"/>
            <a:ext cx="1828800" cy="508945"/>
          </a:xfrm>
          <a:prstGeom prst="rect">
            <a:avLst/>
          </a:prstGeom>
          <a:noFill/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CFBC3E8-6190-4DA2-B933-686CBC5C9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631232"/>
              </p:ext>
            </p:extLst>
          </p:nvPr>
        </p:nvGraphicFramePr>
        <p:xfrm>
          <a:off x="1133757" y="705820"/>
          <a:ext cx="697382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043">
                  <a:extLst>
                    <a:ext uri="{9D8B030D-6E8A-4147-A177-3AD203B41FA5}">
                      <a16:colId xmlns:a16="http://schemas.microsoft.com/office/drawing/2014/main" val="3192689405"/>
                    </a:ext>
                  </a:extLst>
                </a:gridCol>
                <a:gridCol w="1584927">
                  <a:extLst>
                    <a:ext uri="{9D8B030D-6E8A-4147-A177-3AD203B41FA5}">
                      <a16:colId xmlns:a16="http://schemas.microsoft.com/office/drawing/2014/main" val="1884253028"/>
                    </a:ext>
                  </a:extLst>
                </a:gridCol>
                <a:gridCol w="1584927">
                  <a:extLst>
                    <a:ext uri="{9D8B030D-6E8A-4147-A177-3AD203B41FA5}">
                      <a16:colId xmlns:a16="http://schemas.microsoft.com/office/drawing/2014/main" val="1004859599"/>
                    </a:ext>
                  </a:extLst>
                </a:gridCol>
                <a:gridCol w="1584927">
                  <a:extLst>
                    <a:ext uri="{9D8B030D-6E8A-4147-A177-3AD203B41FA5}">
                      <a16:colId xmlns:a16="http://schemas.microsoft.com/office/drawing/2014/main" val="3373142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89B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1-mile</a:t>
                      </a:r>
                    </a:p>
                  </a:txBody>
                  <a:tcPr anchor="ctr">
                    <a:solidFill>
                      <a:srgbClr val="289B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3-mile</a:t>
                      </a:r>
                    </a:p>
                  </a:txBody>
                  <a:tcPr anchor="ctr">
                    <a:solidFill>
                      <a:srgbClr val="289B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5-mile</a:t>
                      </a:r>
                    </a:p>
                  </a:txBody>
                  <a:tcPr anchor="ctr">
                    <a:solidFill>
                      <a:srgbClr val="289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2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Total 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61,446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153,300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76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Total 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65,928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164,231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7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2019-2024 Population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9174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Average HH Income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$98,554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$84,055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$82,331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3774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Daytime 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43,810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118,183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522506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FE49B228-9086-41B4-89C1-1A8C23222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721" y="3093346"/>
            <a:ext cx="4008682" cy="3098711"/>
          </a:xfrm>
          <a:prstGeom prst="rect">
            <a:avLst/>
          </a:prstGeom>
        </p:spPr>
      </p:pic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E65C1949-8678-4630-85C9-7F626FC56849}"/>
              </a:ext>
            </a:extLst>
          </p:cNvPr>
          <p:cNvSpPr/>
          <p:nvPr/>
        </p:nvSpPr>
        <p:spPr>
          <a:xfrm>
            <a:off x="5562600" y="4800600"/>
            <a:ext cx="288320" cy="289320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A342AD-2743-4703-AF6B-417ABAD47833}"/>
              </a:ext>
            </a:extLst>
          </p:cNvPr>
          <p:cNvSpPr/>
          <p:nvPr/>
        </p:nvSpPr>
        <p:spPr>
          <a:xfrm>
            <a:off x="4620669" y="3853607"/>
            <a:ext cx="2286000" cy="2175964"/>
          </a:xfrm>
          <a:prstGeom prst="ellipse">
            <a:avLst/>
          </a:prstGeom>
          <a:noFill/>
          <a:ln w="50800">
            <a:solidFill>
              <a:srgbClr val="2AA4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B5424-942C-4EAB-863F-A0F7C299185B}"/>
              </a:ext>
            </a:extLst>
          </p:cNvPr>
          <p:cNvSpPr/>
          <p:nvPr/>
        </p:nvSpPr>
        <p:spPr>
          <a:xfrm>
            <a:off x="5015818" y="4217690"/>
            <a:ext cx="1447799" cy="1447799"/>
          </a:xfrm>
          <a:prstGeom prst="ellipse">
            <a:avLst/>
          </a:prstGeom>
          <a:noFill/>
          <a:ln w="38100">
            <a:solidFill>
              <a:srgbClr val="2AA4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C1B722-76AB-44C9-A29D-A752E7D6918A}"/>
              </a:ext>
            </a:extLst>
          </p:cNvPr>
          <p:cNvSpPr/>
          <p:nvPr/>
        </p:nvSpPr>
        <p:spPr>
          <a:xfrm>
            <a:off x="5317483" y="4526982"/>
            <a:ext cx="844471" cy="836556"/>
          </a:xfrm>
          <a:prstGeom prst="ellipse">
            <a:avLst/>
          </a:prstGeom>
          <a:noFill/>
          <a:ln w="31750">
            <a:solidFill>
              <a:srgbClr val="2AA4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38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2327</TotalTime>
  <Words>380</Words>
  <Application>Microsoft Office PowerPoint</Application>
  <PresentationFormat>On-screen Show (4:3)</PresentationFormat>
  <Paragraphs>74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Jund</dc:creator>
  <cp:lastModifiedBy>Gallagher, Matthew</cp:lastModifiedBy>
  <cp:revision>207</cp:revision>
  <cp:lastPrinted>2019-02-04T16:10:49Z</cp:lastPrinted>
  <dcterms:created xsi:type="dcterms:W3CDTF">2016-07-13T17:06:02Z</dcterms:created>
  <dcterms:modified xsi:type="dcterms:W3CDTF">2019-10-27T18:04:55Z</dcterms:modified>
</cp:coreProperties>
</file>